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5" r:id="rId9"/>
    <p:sldId id="266" r:id="rId10"/>
    <p:sldId id="267" r:id="rId11"/>
    <p:sldId id="268" r:id="rId12"/>
    <p:sldId id="269"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21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ru-RU" smtClean="0"/>
              <a:t>Образец заголовка</a:t>
            </a:r>
            <a:endParaRPr lang="en-US" dirty="0"/>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13.04.2020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13.04.2020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13.04.2020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4" name="Date Placeholder 3"/>
          <p:cNvSpPr>
            <a:spLocks noGrp="1"/>
          </p:cNvSpPr>
          <p:nvPr>
            <p:ph type="dt" sz="half" idx="10"/>
          </p:nvPr>
        </p:nvSpPr>
        <p:spPr/>
        <p:txBody>
          <a:bodyPr/>
          <a:lstStyle/>
          <a:p>
            <a:fld id="{B4C71EC6-210F-42DE-9C53-41977AD35B3D}" type="datetimeFigureOut">
              <a:rPr lang="ru-RU" smtClean="0"/>
              <a:t>13.04.2020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ru-RU" smtClean="0"/>
              <a:t>Образец заголовка</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13.04.2020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ru-RU" smtClean="0"/>
              <a:t>Образец заголовка</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4C71EC6-210F-42DE-9C53-41977AD35B3D}" type="datetimeFigureOut">
              <a:rPr lang="ru-RU" smtClean="0"/>
              <a:t>13.04.2020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1009442" y="1812927"/>
            <a:ext cx="3471277"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Text Placeholder 4"/>
          <p:cNvSpPr>
            <a:spLocks noGrp="1"/>
          </p:cNvSpPr>
          <p:nvPr>
            <p:ph type="body" sz="quarter" idx="3"/>
          </p:nvPr>
        </p:nvSpPr>
        <p:spPr>
          <a:xfrm>
            <a:off x="4663280" y="1812927"/>
            <a:ext cx="347127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fld id="{B4C71EC6-210F-42DE-9C53-41977AD35B3D}" type="datetimeFigureOut">
              <a:rPr lang="ru-RU" smtClean="0"/>
              <a:t>13.04.2020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B4C71EC6-210F-42DE-9C53-41977AD35B3D}" type="datetimeFigureOut">
              <a:rPr lang="ru-RU" smtClean="0"/>
              <a:t>13.04.2020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t>13.04.2020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ru-RU" smtClean="0"/>
              <a:t>Образец заголовка</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13.04.2020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009443" y="1387058"/>
            <a:ext cx="3297953" cy="1113254"/>
          </a:xfrm>
        </p:spPr>
        <p:txBody>
          <a:bodyPr anchor="b">
            <a:normAutofit/>
          </a:bodyPr>
          <a:lstStyle>
            <a:lvl1pPr algn="l">
              <a:defRPr sz="2400" b="0"/>
            </a:lvl1pPr>
          </a:lstStyle>
          <a:p>
            <a:r>
              <a:rPr lang="ru-RU" smtClean="0"/>
              <a:t>Образец заголовка</a:t>
            </a:r>
            <a:endParaRPr lang="en-US"/>
          </a:p>
        </p:txBody>
      </p:sp>
      <p:sp>
        <p:nvSpPr>
          <p:cNvPr id="4" name="Text Placeholder 3"/>
          <p:cNvSpPr>
            <a:spLocks noGrp="1"/>
          </p:cNvSpPr>
          <p:nvPr>
            <p:ph type="body" sz="half" idx="2"/>
          </p:nvPr>
        </p:nvSpPr>
        <p:spPr>
          <a:xfrm>
            <a:off x="1009443" y="2500312"/>
            <a:ext cx="3297954"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13.04.2020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grpSp>
        <p:nvGrpSpPr>
          <p:cNvPr id="16" name="Group 15"/>
          <p:cNvGrpSpPr/>
          <p:nvPr/>
        </p:nvGrpSpPr>
        <p:grpSpPr>
          <a:xfrm>
            <a:off x="4516154" y="994387"/>
            <a:ext cx="1847138" cy="1530439"/>
            <a:chOff x="4718762" y="993075"/>
            <a:chExt cx="1847138" cy="1530439"/>
          </a:xfrm>
        </p:grpSpPr>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Picture Placeholder 17"/>
          <p:cNvSpPr>
            <a:spLocks noGrp="1"/>
          </p:cNvSpPr>
          <p:nvPr>
            <p:ph type="pic" sz="quarter" idx="14"/>
          </p:nvPr>
        </p:nvSpPr>
        <p:spPr>
          <a:xfrm>
            <a:off x="4674192" y="1601512"/>
            <a:ext cx="3429000" cy="3429000"/>
          </a:xfrm>
          <a:prstGeom prst="ellipse">
            <a:avLst/>
          </a:prstGeom>
          <a:ln w="76200">
            <a:solidFill>
              <a:schemeClr val="tx2">
                <a:lumMod val="75000"/>
              </a:schemeClr>
            </a:solidFill>
          </a:ln>
        </p:spPr>
        <p:txBody>
          <a:bodyPr/>
          <a:lstStyle/>
          <a:p>
            <a:r>
              <a:rPr lang="ru-RU" smtClean="0"/>
              <a:t>Вставка рисунка</a:t>
            </a:r>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56" name="Oval 55"/>
          <p:cNvSpPr>
            <a:spLocks noChangeAspect="1"/>
          </p:cNvSpPr>
          <p:nvPr/>
        </p:nvSpPr>
        <p:spPr>
          <a:xfrm>
            <a:off x="-69625" y="4042576"/>
            <a:ext cx="1743945" cy="1909234"/>
          </a:xfrm>
          <a:custGeom>
            <a:avLst/>
            <a:gdLst/>
            <a:ahLst/>
            <a:cxnLst/>
            <a:rect l="l" t="t" r="r" b="b"/>
            <a:pathLst>
              <a:path w="1743945" h="1909234">
                <a:moveTo>
                  <a:pt x="789328" y="0"/>
                </a:moveTo>
                <a:cubicBezTo>
                  <a:pt x="1316548" y="0"/>
                  <a:pt x="1743945" y="427397"/>
                  <a:pt x="1743945" y="954617"/>
                </a:cubicBezTo>
                <a:cubicBezTo>
                  <a:pt x="1743945" y="1481837"/>
                  <a:pt x="1316548" y="1909234"/>
                  <a:pt x="789328" y="1909234"/>
                </a:cubicBezTo>
                <a:cubicBezTo>
                  <a:pt x="461080" y="1909234"/>
                  <a:pt x="171527" y="1743562"/>
                  <a:pt x="0" y="1491086"/>
                </a:cubicBezTo>
                <a:lnTo>
                  <a:pt x="0" y="418149"/>
                </a:lnTo>
                <a:cubicBezTo>
                  <a:pt x="171527" y="165673"/>
                  <a:pt x="461080" y="0"/>
                  <a:pt x="789328"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3" name="Oval 52"/>
          <p:cNvSpPr>
            <a:spLocks noChangeAspect="1"/>
          </p:cNvSpPr>
          <p:nvPr/>
        </p:nvSpPr>
        <p:spPr>
          <a:xfrm>
            <a:off x="520638" y="1095310"/>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2" name="Oval 51"/>
          <p:cNvSpPr>
            <a:spLocks noChangeAspect="1"/>
          </p:cNvSpPr>
          <p:nvPr/>
        </p:nvSpPr>
        <p:spPr>
          <a:xfrm>
            <a:off x="1878729" y="282933"/>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4" name="Oval 53"/>
          <p:cNvSpPr>
            <a:spLocks noChangeAspect="1"/>
          </p:cNvSpPr>
          <p:nvPr/>
        </p:nvSpPr>
        <p:spPr>
          <a:xfrm>
            <a:off x="520637" y="5729135"/>
            <a:ext cx="1909234" cy="1193756"/>
          </a:xfrm>
          <a:custGeom>
            <a:avLst/>
            <a:gdLst/>
            <a:ahLst/>
            <a:cxnLst/>
            <a:rect l="l" t="t" r="r" b="b"/>
            <a:pathLst>
              <a:path w="1909234" h="1193756">
                <a:moveTo>
                  <a:pt x="954617" y="0"/>
                </a:moveTo>
                <a:cubicBezTo>
                  <a:pt x="1481837" y="0"/>
                  <a:pt x="1909234" y="427397"/>
                  <a:pt x="1909234" y="954617"/>
                </a:cubicBezTo>
                <a:cubicBezTo>
                  <a:pt x="1909234" y="1037305"/>
                  <a:pt x="1898721" y="1117537"/>
                  <a:pt x="1877819" y="1193756"/>
                </a:cubicBezTo>
                <a:lnTo>
                  <a:pt x="31415" y="1193756"/>
                </a:lnTo>
                <a:cubicBezTo>
                  <a:pt x="10513" y="1117537"/>
                  <a:pt x="0" y="1037305"/>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0" name="Oval 129"/>
          <p:cNvSpPr>
            <a:spLocks noChangeAspect="1"/>
          </p:cNvSpPr>
          <p:nvPr/>
        </p:nvSpPr>
        <p:spPr>
          <a:xfrm>
            <a:off x="-46711" y="-61709"/>
            <a:ext cx="1449107" cy="1677064"/>
          </a:xfrm>
          <a:custGeom>
            <a:avLst/>
            <a:gdLst/>
            <a:ahLst/>
            <a:cxnLst/>
            <a:rect l="l" t="t" r="r" b="b"/>
            <a:pathLst>
              <a:path w="1449107" h="1677064">
                <a:moveTo>
                  <a:pt x="0" y="0"/>
                </a:moveTo>
                <a:lnTo>
                  <a:pt x="1112019" y="0"/>
                </a:lnTo>
                <a:cubicBezTo>
                  <a:pt x="1319407" y="171874"/>
                  <a:pt x="1449107" y="432014"/>
                  <a:pt x="1449107" y="722447"/>
                </a:cubicBezTo>
                <a:cubicBezTo>
                  <a:pt x="1449107" y="1249667"/>
                  <a:pt x="1021710" y="1677064"/>
                  <a:pt x="494490" y="1677064"/>
                </a:cubicBezTo>
                <a:cubicBezTo>
                  <a:pt x="313232" y="1677064"/>
                  <a:pt x="143772" y="1626546"/>
                  <a:pt x="0" y="1537872"/>
                </a:cubicBezTo>
                <a:close/>
              </a:path>
            </a:pathLst>
          </a:custGeom>
          <a:solidFill>
            <a:schemeClr val="tx2">
              <a:lumMod val="75000"/>
              <a:alpha val="14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1" name="Oval 130"/>
          <p:cNvSpPr>
            <a:spLocks noChangeAspect="1"/>
          </p:cNvSpPr>
          <p:nvPr/>
        </p:nvSpPr>
        <p:spPr>
          <a:xfrm>
            <a:off x="924113" y="-161623"/>
            <a:ext cx="1909233" cy="1909233"/>
          </a:xfrm>
          <a:prstGeom prst="ellipse">
            <a:avLst/>
          </a:prstGeom>
          <a:solidFill>
            <a:schemeClr val="tx2">
              <a:lumMod val="75000"/>
              <a:alpha val="2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2" name="Oval 131"/>
          <p:cNvSpPr>
            <a:spLocks noChangeAspect="1"/>
          </p:cNvSpPr>
          <p:nvPr/>
        </p:nvSpPr>
        <p:spPr>
          <a:xfrm>
            <a:off x="0" y="660738"/>
            <a:ext cx="1909233"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3" name="Oval 132"/>
          <p:cNvSpPr>
            <a:spLocks noChangeAspect="1"/>
          </p:cNvSpPr>
          <p:nvPr/>
        </p:nvSpPr>
        <p:spPr>
          <a:xfrm>
            <a:off x="7497531" y="-61709"/>
            <a:ext cx="1694467" cy="1677064"/>
          </a:xfrm>
          <a:custGeom>
            <a:avLst/>
            <a:gdLst/>
            <a:ahLst/>
            <a:cxnLst/>
            <a:rect l="l" t="t" r="r" b="b"/>
            <a:pathLst>
              <a:path w="1694467" h="1677064">
                <a:moveTo>
                  <a:pt x="337088" y="0"/>
                </a:moveTo>
                <a:lnTo>
                  <a:pt x="1573463" y="0"/>
                </a:lnTo>
                <a:cubicBezTo>
                  <a:pt x="1618202" y="37449"/>
                  <a:pt x="1658454" y="79950"/>
                  <a:pt x="1694467" y="126010"/>
                </a:cubicBezTo>
                <a:lnTo>
                  <a:pt x="1694467" y="1318884"/>
                </a:lnTo>
                <a:cubicBezTo>
                  <a:pt x="1522840" y="1538397"/>
                  <a:pt x="1254922" y="1677064"/>
                  <a:pt x="954617" y="1677064"/>
                </a:cubicBezTo>
                <a:cubicBezTo>
                  <a:pt x="427397" y="1677064"/>
                  <a:pt x="0" y="1249667"/>
                  <a:pt x="0" y="722447"/>
                </a:cubicBezTo>
                <a:cubicBezTo>
                  <a:pt x="0" y="432014"/>
                  <a:pt x="129700" y="171874"/>
                  <a:pt x="337088" y="0"/>
                </a:cubicBezTo>
                <a:close/>
              </a:path>
            </a:pathLst>
          </a:custGeom>
          <a:solidFill>
            <a:schemeClr val="accent3">
              <a:lumMod val="60000"/>
              <a:lumOff val="40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4" name="Oval 133"/>
          <p:cNvSpPr>
            <a:spLocks noChangeAspect="1"/>
          </p:cNvSpPr>
          <p:nvPr/>
        </p:nvSpPr>
        <p:spPr>
          <a:xfrm>
            <a:off x="6117502" y="-61708"/>
            <a:ext cx="1909234" cy="1705448"/>
          </a:xfrm>
          <a:custGeom>
            <a:avLst/>
            <a:gdLst/>
            <a:ahLst/>
            <a:cxnLst/>
            <a:rect l="l" t="t" r="r" b="b"/>
            <a:pathLst>
              <a:path w="1909234" h="1705448">
                <a:moveTo>
                  <a:pt x="371490" y="0"/>
                </a:moveTo>
                <a:lnTo>
                  <a:pt x="1537745" y="0"/>
                </a:lnTo>
                <a:cubicBezTo>
                  <a:pt x="1764760" y="171517"/>
                  <a:pt x="1909234" y="444302"/>
                  <a:pt x="1909234" y="750831"/>
                </a:cubicBezTo>
                <a:cubicBezTo>
                  <a:pt x="1909234" y="1278051"/>
                  <a:pt x="1481837" y="1705448"/>
                  <a:pt x="954617" y="1705448"/>
                </a:cubicBezTo>
                <a:cubicBezTo>
                  <a:pt x="427397" y="1705448"/>
                  <a:pt x="0" y="1278051"/>
                  <a:pt x="0" y="750831"/>
                </a:cubicBezTo>
                <a:cubicBezTo>
                  <a:pt x="0" y="444302"/>
                  <a:pt x="144474" y="171517"/>
                  <a:pt x="371490" y="0"/>
                </a:cubicBezTo>
                <a:close/>
              </a:path>
            </a:pathLst>
          </a:cu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5" name="Oval 134"/>
          <p:cNvSpPr>
            <a:spLocks noChangeAspect="1"/>
          </p:cNvSpPr>
          <p:nvPr/>
        </p:nvSpPr>
        <p:spPr>
          <a:xfrm>
            <a:off x="7494454" y="1095309"/>
            <a:ext cx="1697544" cy="1909234"/>
          </a:xfrm>
          <a:custGeom>
            <a:avLst/>
            <a:gdLst/>
            <a:ahLst/>
            <a:cxnLst/>
            <a:rect l="l" t="t" r="r" b="b"/>
            <a:pathLst>
              <a:path w="1697544" h="1909234">
                <a:moveTo>
                  <a:pt x="954617" y="0"/>
                </a:moveTo>
                <a:cubicBezTo>
                  <a:pt x="1256666" y="0"/>
                  <a:pt x="1525952" y="140283"/>
                  <a:pt x="1697544" y="361910"/>
                </a:cubicBezTo>
                <a:lnTo>
                  <a:pt x="1697544" y="1547324"/>
                </a:lnTo>
                <a:cubicBezTo>
                  <a:pt x="1525952" y="1768951"/>
                  <a:pt x="1256666" y="1909234"/>
                  <a:pt x="954617" y="1909234"/>
                </a:cubicBezTo>
                <a:cubicBezTo>
                  <a:pt x="427397" y="1909234"/>
                  <a:pt x="0" y="1481837"/>
                  <a:pt x="0" y="954617"/>
                </a:cubicBezTo>
                <a:cubicBezTo>
                  <a:pt x="0" y="427397"/>
                  <a:pt x="427397" y="0"/>
                  <a:pt x="954617" y="0"/>
                </a:cubicBezTo>
                <a:close/>
              </a:path>
            </a:pathLst>
          </a:cu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6" name="Oval 135"/>
          <p:cNvSpPr>
            <a:spLocks noChangeAspect="1"/>
          </p:cNvSpPr>
          <p:nvPr/>
        </p:nvSpPr>
        <p:spPr>
          <a:xfrm>
            <a:off x="8056674" y="5140346"/>
            <a:ext cx="1137194" cy="1759729"/>
          </a:xfrm>
          <a:custGeom>
            <a:avLst/>
            <a:gdLst/>
            <a:ahLst/>
            <a:cxnLst/>
            <a:rect l="l" t="t" r="r" b="b"/>
            <a:pathLst>
              <a:path w="1137194" h="1759729">
                <a:moveTo>
                  <a:pt x="954617" y="0"/>
                </a:moveTo>
                <a:cubicBezTo>
                  <a:pt x="1017088" y="0"/>
                  <a:pt x="1078157" y="6001"/>
                  <a:pt x="1137194" y="17897"/>
                </a:cubicBezTo>
                <a:lnTo>
                  <a:pt x="1137194" y="1759729"/>
                </a:lnTo>
                <a:lnTo>
                  <a:pt x="443151" y="1759729"/>
                </a:lnTo>
                <a:cubicBezTo>
                  <a:pt x="176544" y="1591075"/>
                  <a:pt x="0" y="1293463"/>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7" name="Oval 136"/>
          <p:cNvSpPr>
            <a:spLocks noChangeAspect="1"/>
          </p:cNvSpPr>
          <p:nvPr/>
        </p:nvSpPr>
        <p:spPr>
          <a:xfrm>
            <a:off x="6661711" y="4362912"/>
            <a:ext cx="1909233" cy="1909233"/>
          </a:xfrm>
          <a:prstGeom prst="ellipse">
            <a:avLst/>
          </a:prstGeom>
          <a:solidFill>
            <a:schemeClr val="tx2">
              <a:lumMod val="75000"/>
              <a:alpha val="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8" name="Oval 137"/>
          <p:cNvSpPr>
            <a:spLocks noChangeAspect="1"/>
          </p:cNvSpPr>
          <p:nvPr/>
        </p:nvSpPr>
        <p:spPr>
          <a:xfrm>
            <a:off x="-69625" y="4948766"/>
            <a:ext cx="1353860" cy="1909234"/>
          </a:xfrm>
          <a:custGeom>
            <a:avLst/>
            <a:gdLst/>
            <a:ahLst/>
            <a:cxnLst/>
            <a:rect l="l" t="t" r="r" b="b"/>
            <a:pathLst>
              <a:path w="1353860" h="1909234">
                <a:moveTo>
                  <a:pt x="399243" y="0"/>
                </a:moveTo>
                <a:cubicBezTo>
                  <a:pt x="926463" y="0"/>
                  <a:pt x="1353860" y="427397"/>
                  <a:pt x="1353860" y="954617"/>
                </a:cubicBezTo>
                <a:cubicBezTo>
                  <a:pt x="1353860" y="1481837"/>
                  <a:pt x="926463" y="1909234"/>
                  <a:pt x="399243" y="1909234"/>
                </a:cubicBezTo>
                <a:cubicBezTo>
                  <a:pt x="256544" y="1909234"/>
                  <a:pt x="121158" y="1877924"/>
                  <a:pt x="0" y="1820890"/>
                </a:cubicBezTo>
                <a:lnTo>
                  <a:pt x="0" y="88345"/>
                </a:lnTo>
                <a:cubicBezTo>
                  <a:pt x="121158" y="31311"/>
                  <a:pt x="256544" y="0"/>
                  <a:pt x="399243"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9" name="Oval 138"/>
          <p:cNvSpPr>
            <a:spLocks noChangeAspect="1"/>
          </p:cNvSpPr>
          <p:nvPr/>
        </p:nvSpPr>
        <p:spPr>
          <a:xfrm>
            <a:off x="708471" y="4790336"/>
            <a:ext cx="1909233" cy="1909233"/>
          </a:xfrm>
          <a:prstGeom prst="ellipse">
            <a:avLst/>
          </a:pr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40" name="Oval 139"/>
          <p:cNvSpPr>
            <a:spLocks noChangeAspect="1"/>
          </p:cNvSpPr>
          <p:nvPr/>
        </p:nvSpPr>
        <p:spPr>
          <a:xfrm>
            <a:off x="6117503" y="783988"/>
            <a:ext cx="1909233"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41" name="Oval 140"/>
          <p:cNvSpPr>
            <a:spLocks noChangeAspect="1"/>
          </p:cNvSpPr>
          <p:nvPr/>
        </p:nvSpPr>
        <p:spPr>
          <a:xfrm>
            <a:off x="6459053" y="5140346"/>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18" name="Oval 117"/>
          <p:cNvSpPr>
            <a:spLocks noChangeAspect="1"/>
          </p:cNvSpPr>
          <p:nvPr/>
        </p:nvSpPr>
        <p:spPr>
          <a:xfrm>
            <a:off x="8398204" y="597861"/>
            <a:ext cx="793794" cy="1252918"/>
          </a:xfrm>
          <a:custGeom>
            <a:avLst/>
            <a:gdLst/>
            <a:ahLst/>
            <a:cxnLst/>
            <a:rect l="l" t="t" r="r" b="b"/>
            <a:pathLst>
              <a:path w="793794" h="1252918">
                <a:moveTo>
                  <a:pt x="626459" y="0"/>
                </a:moveTo>
                <a:cubicBezTo>
                  <a:pt x="684682" y="0"/>
                  <a:pt x="741049" y="7943"/>
                  <a:pt x="793794" y="25480"/>
                </a:cubicBezTo>
                <a:lnTo>
                  <a:pt x="793794" y="1227438"/>
                </a:lnTo>
                <a:cubicBezTo>
                  <a:pt x="741049" y="1244975"/>
                  <a:pt x="684682" y="1252918"/>
                  <a:pt x="626459" y="1252918"/>
                </a:cubicBezTo>
                <a:cubicBezTo>
                  <a:pt x="280475" y="1252918"/>
                  <a:pt x="0" y="972443"/>
                  <a:pt x="0" y="626459"/>
                </a:cubicBezTo>
                <a:cubicBezTo>
                  <a:pt x="0" y="280475"/>
                  <a:pt x="280475" y="0"/>
                  <a:pt x="626459"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9" name="Oval 118"/>
          <p:cNvSpPr>
            <a:spLocks noChangeAspect="1"/>
          </p:cNvSpPr>
          <p:nvPr/>
        </p:nvSpPr>
        <p:spPr>
          <a:xfrm>
            <a:off x="6350100" y="206512"/>
            <a:ext cx="1041276"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0" name="Oval 119"/>
          <p:cNvSpPr>
            <a:spLocks noChangeAspect="1"/>
          </p:cNvSpPr>
          <p:nvPr/>
        </p:nvSpPr>
        <p:spPr>
          <a:xfrm>
            <a:off x="6872127" y="1450645"/>
            <a:ext cx="1218253" cy="1218253"/>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1" name="Oval 120"/>
          <p:cNvSpPr>
            <a:spLocks noChangeAspect="1"/>
          </p:cNvSpPr>
          <p:nvPr/>
        </p:nvSpPr>
        <p:spPr>
          <a:xfrm>
            <a:off x="7219068" y="2049927"/>
            <a:ext cx="1041276"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2" name="Oval 121"/>
          <p:cNvSpPr>
            <a:spLocks noChangeAspect="1"/>
          </p:cNvSpPr>
          <p:nvPr/>
        </p:nvSpPr>
        <p:spPr>
          <a:xfrm>
            <a:off x="7749416" y="2661634"/>
            <a:ext cx="721308" cy="721308"/>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3" name="Oval 122"/>
          <p:cNvSpPr>
            <a:spLocks noChangeAspect="1"/>
          </p:cNvSpPr>
          <p:nvPr/>
        </p:nvSpPr>
        <p:spPr>
          <a:xfrm>
            <a:off x="685054" y="-100976"/>
            <a:ext cx="1193676" cy="697815"/>
          </a:xfrm>
          <a:custGeom>
            <a:avLst/>
            <a:gdLst/>
            <a:ahLst/>
            <a:cxnLst/>
            <a:rect l="l" t="t" r="r" b="b"/>
            <a:pathLst>
              <a:path w="1193676" h="697815">
                <a:moveTo>
                  <a:pt x="10179" y="0"/>
                </a:moveTo>
                <a:lnTo>
                  <a:pt x="1183497" y="0"/>
                </a:lnTo>
                <a:cubicBezTo>
                  <a:pt x="1190746" y="32633"/>
                  <a:pt x="1193676" y="66463"/>
                  <a:pt x="1193676" y="100977"/>
                </a:cubicBezTo>
                <a:cubicBezTo>
                  <a:pt x="1193676" y="430602"/>
                  <a:pt x="926463" y="697815"/>
                  <a:pt x="596838" y="697815"/>
                </a:cubicBezTo>
                <a:cubicBezTo>
                  <a:pt x="267213" y="697815"/>
                  <a:pt x="0" y="430602"/>
                  <a:pt x="0" y="100977"/>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4" name="Oval 123"/>
          <p:cNvSpPr>
            <a:spLocks noChangeAspect="1"/>
          </p:cNvSpPr>
          <p:nvPr/>
        </p:nvSpPr>
        <p:spPr>
          <a:xfrm>
            <a:off x="1502638" y="-100976"/>
            <a:ext cx="1029028" cy="459889"/>
          </a:xfrm>
          <a:custGeom>
            <a:avLst/>
            <a:gdLst/>
            <a:ahLst/>
            <a:cxnLst/>
            <a:rect l="l" t="t" r="r" b="b"/>
            <a:pathLst>
              <a:path w="1029028" h="459889">
                <a:moveTo>
                  <a:pt x="0" y="0"/>
                </a:moveTo>
                <a:lnTo>
                  <a:pt x="1029028" y="0"/>
                </a:lnTo>
                <a:cubicBezTo>
                  <a:pt x="1001386" y="259074"/>
                  <a:pt x="781401" y="459889"/>
                  <a:pt x="514514" y="459889"/>
                </a:cubicBezTo>
                <a:cubicBezTo>
                  <a:pt x="247627" y="459889"/>
                  <a:pt x="27642" y="259074"/>
                  <a:pt x="0"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5" name="Oval 124"/>
          <p:cNvSpPr>
            <a:spLocks noChangeAspect="1"/>
          </p:cNvSpPr>
          <p:nvPr/>
        </p:nvSpPr>
        <p:spPr>
          <a:xfrm>
            <a:off x="-69624" y="-100976"/>
            <a:ext cx="590263" cy="612289"/>
          </a:xfrm>
          <a:custGeom>
            <a:avLst/>
            <a:gdLst/>
            <a:ahLst/>
            <a:cxnLst/>
            <a:rect l="l" t="t" r="r" b="b"/>
            <a:pathLst>
              <a:path w="590263" h="612289">
                <a:moveTo>
                  <a:pt x="0" y="0"/>
                </a:moveTo>
                <a:lnTo>
                  <a:pt x="581024" y="0"/>
                </a:lnTo>
                <a:cubicBezTo>
                  <a:pt x="587493" y="29611"/>
                  <a:pt x="590263" y="60308"/>
                  <a:pt x="590263" y="91651"/>
                </a:cubicBezTo>
                <a:cubicBezTo>
                  <a:pt x="590263" y="379191"/>
                  <a:pt x="357165" y="612289"/>
                  <a:pt x="69625" y="612289"/>
                </a:cubicBezTo>
                <a:lnTo>
                  <a:pt x="0" y="605270"/>
                </a:ln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6" name="Oval 125"/>
          <p:cNvSpPr>
            <a:spLocks noChangeAspect="1"/>
          </p:cNvSpPr>
          <p:nvPr/>
        </p:nvSpPr>
        <p:spPr>
          <a:xfrm>
            <a:off x="277432" y="4321783"/>
            <a:ext cx="1396887" cy="1396887"/>
          </a:xfrm>
          <a:prstGeom prst="ellipse">
            <a:avLst/>
          </a:pr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7" name="Oval 126"/>
          <p:cNvSpPr>
            <a:spLocks noChangeAspect="1"/>
          </p:cNvSpPr>
          <p:nvPr/>
        </p:nvSpPr>
        <p:spPr>
          <a:xfrm>
            <a:off x="5792131" y="6489965"/>
            <a:ext cx="1115939" cy="443769"/>
          </a:xfrm>
          <a:custGeom>
            <a:avLst/>
            <a:gdLst/>
            <a:ahLst/>
            <a:cxnLst/>
            <a:rect l="l" t="t" r="r" b="b"/>
            <a:pathLst>
              <a:path w="1115939" h="443769">
                <a:moveTo>
                  <a:pt x="557969" y="0"/>
                </a:moveTo>
                <a:cubicBezTo>
                  <a:pt x="830120" y="0"/>
                  <a:pt x="1058049" y="189335"/>
                  <a:pt x="1115939" y="443769"/>
                </a:cubicBezTo>
                <a:lnTo>
                  <a:pt x="0" y="443769"/>
                </a:lnTo>
                <a:cubicBezTo>
                  <a:pt x="57889" y="189335"/>
                  <a:pt x="285818" y="0"/>
                  <a:pt x="55796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8" name="Oval 127"/>
          <p:cNvSpPr>
            <a:spLocks noChangeAspect="1"/>
          </p:cNvSpPr>
          <p:nvPr/>
        </p:nvSpPr>
        <p:spPr>
          <a:xfrm>
            <a:off x="6127999" y="6408840"/>
            <a:ext cx="1237019" cy="524894"/>
          </a:xfrm>
          <a:custGeom>
            <a:avLst/>
            <a:gdLst/>
            <a:ahLst/>
            <a:cxnLst/>
            <a:rect l="l" t="t" r="r" b="b"/>
            <a:pathLst>
              <a:path w="1237019" h="524894">
                <a:moveTo>
                  <a:pt x="618509" y="0"/>
                </a:moveTo>
                <a:cubicBezTo>
                  <a:pt x="930325" y="0"/>
                  <a:pt x="1189147" y="226891"/>
                  <a:pt x="1237019" y="524894"/>
                </a:cubicBezTo>
                <a:lnTo>
                  <a:pt x="0" y="524894"/>
                </a:lnTo>
                <a:cubicBezTo>
                  <a:pt x="47872" y="226891"/>
                  <a:pt x="306694" y="0"/>
                  <a:pt x="61850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9" name="Oval 128"/>
          <p:cNvSpPr>
            <a:spLocks noChangeAspect="1"/>
          </p:cNvSpPr>
          <p:nvPr/>
        </p:nvSpPr>
        <p:spPr>
          <a:xfrm>
            <a:off x="7577655" y="6408841"/>
            <a:ext cx="1211408" cy="524893"/>
          </a:xfrm>
          <a:custGeom>
            <a:avLst/>
            <a:gdLst/>
            <a:ahLst/>
            <a:cxnLst/>
            <a:rect l="l" t="t" r="r" b="b"/>
            <a:pathLst>
              <a:path w="1211408" h="524893">
                <a:moveTo>
                  <a:pt x="605704" y="0"/>
                </a:moveTo>
                <a:cubicBezTo>
                  <a:pt x="914574" y="0"/>
                  <a:pt x="1170243" y="227782"/>
                  <a:pt x="1211408" y="524893"/>
                </a:cubicBezTo>
                <a:lnTo>
                  <a:pt x="0" y="524893"/>
                </a:lnTo>
                <a:cubicBezTo>
                  <a:pt x="41165" y="227782"/>
                  <a:pt x="296834" y="0"/>
                  <a:pt x="605704"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7" name="Oval 96"/>
          <p:cNvSpPr>
            <a:spLocks noChangeAspect="1"/>
          </p:cNvSpPr>
          <p:nvPr/>
        </p:nvSpPr>
        <p:spPr>
          <a:xfrm>
            <a:off x="11073" y="4941986"/>
            <a:ext cx="611230" cy="611230"/>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8" name="Oval 97"/>
          <p:cNvSpPr>
            <a:spLocks noChangeAspect="1"/>
          </p:cNvSpPr>
          <p:nvPr/>
        </p:nvSpPr>
        <p:spPr>
          <a:xfrm>
            <a:off x="-69625" y="6172569"/>
            <a:ext cx="778097" cy="750322"/>
          </a:xfrm>
          <a:custGeom>
            <a:avLst/>
            <a:gdLst/>
            <a:ahLst/>
            <a:cxnLst/>
            <a:rect l="l" t="t" r="r" b="b"/>
            <a:pathLst>
              <a:path w="778097" h="750322">
                <a:moveTo>
                  <a:pt x="261411" y="0"/>
                </a:moveTo>
                <a:cubicBezTo>
                  <a:pt x="546769" y="0"/>
                  <a:pt x="778097" y="231328"/>
                  <a:pt x="778097" y="516686"/>
                </a:cubicBezTo>
                <a:cubicBezTo>
                  <a:pt x="778097" y="601179"/>
                  <a:pt x="757816" y="680934"/>
                  <a:pt x="719843" y="750322"/>
                </a:cubicBezTo>
                <a:lnTo>
                  <a:pt x="0" y="750322"/>
                </a:lnTo>
                <a:lnTo>
                  <a:pt x="0" y="73330"/>
                </a:lnTo>
                <a:cubicBezTo>
                  <a:pt x="75863" y="26083"/>
                  <a:pt x="165591" y="0"/>
                  <a:pt x="261411"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9" name="Oval 98"/>
          <p:cNvSpPr>
            <a:spLocks noChangeAspect="1"/>
          </p:cNvSpPr>
          <p:nvPr/>
        </p:nvSpPr>
        <p:spPr>
          <a:xfrm>
            <a:off x="-69625" y="5158575"/>
            <a:ext cx="563524" cy="897560"/>
          </a:xfrm>
          <a:custGeom>
            <a:avLst/>
            <a:gdLst/>
            <a:ahLst/>
            <a:cxnLst/>
            <a:rect l="l" t="t" r="r" b="b"/>
            <a:pathLst>
              <a:path w="563524" h="897560">
                <a:moveTo>
                  <a:pt x="114744" y="0"/>
                </a:moveTo>
                <a:cubicBezTo>
                  <a:pt x="362598" y="0"/>
                  <a:pt x="563524" y="200926"/>
                  <a:pt x="563524" y="448780"/>
                </a:cubicBezTo>
                <a:cubicBezTo>
                  <a:pt x="563524" y="696634"/>
                  <a:pt x="362598" y="897560"/>
                  <a:pt x="114744" y="897560"/>
                </a:cubicBezTo>
                <a:cubicBezTo>
                  <a:pt x="74918" y="897560"/>
                  <a:pt x="36304" y="892373"/>
                  <a:pt x="0" y="880900"/>
                </a:cubicBezTo>
                <a:lnTo>
                  <a:pt x="0" y="16661"/>
                </a:lnTo>
                <a:cubicBezTo>
                  <a:pt x="36304" y="5188"/>
                  <a:pt x="74918" y="0"/>
                  <a:pt x="114744"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0" name="Oval 99"/>
          <p:cNvSpPr>
            <a:spLocks noChangeAspect="1"/>
          </p:cNvSpPr>
          <p:nvPr/>
        </p:nvSpPr>
        <p:spPr>
          <a:xfrm>
            <a:off x="-25758" y="482386"/>
            <a:ext cx="598416" cy="905704"/>
          </a:xfrm>
          <a:custGeom>
            <a:avLst/>
            <a:gdLst/>
            <a:ahLst/>
            <a:cxnLst/>
            <a:rect l="l" t="t" r="r" b="b"/>
            <a:pathLst>
              <a:path w="598416" h="905704">
                <a:moveTo>
                  <a:pt x="145564" y="0"/>
                </a:moveTo>
                <a:cubicBezTo>
                  <a:pt x="395667" y="0"/>
                  <a:pt x="598416" y="202749"/>
                  <a:pt x="598416" y="452852"/>
                </a:cubicBezTo>
                <a:cubicBezTo>
                  <a:pt x="598416" y="702955"/>
                  <a:pt x="395667" y="905704"/>
                  <a:pt x="145564" y="905704"/>
                </a:cubicBezTo>
                <a:cubicBezTo>
                  <a:pt x="94398" y="905704"/>
                  <a:pt x="45214" y="897218"/>
                  <a:pt x="0" y="879648"/>
                </a:cubicBezTo>
                <a:lnTo>
                  <a:pt x="0" y="26056"/>
                </a:lnTo>
                <a:cubicBezTo>
                  <a:pt x="45214" y="8486"/>
                  <a:pt x="94398" y="0"/>
                  <a:pt x="145564" y="0"/>
                </a:cubicBezTo>
                <a:close/>
              </a:path>
            </a:pathLst>
          </a:cu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1" name="Oval 100"/>
          <p:cNvSpPr>
            <a:spLocks noChangeAspect="1"/>
          </p:cNvSpPr>
          <p:nvPr/>
        </p:nvSpPr>
        <p:spPr>
          <a:xfrm>
            <a:off x="474208" y="836793"/>
            <a:ext cx="910817" cy="910817"/>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2" name="Oval 101"/>
          <p:cNvSpPr>
            <a:spLocks noChangeAspect="1"/>
          </p:cNvSpPr>
          <p:nvPr/>
        </p:nvSpPr>
        <p:spPr>
          <a:xfrm>
            <a:off x="319223" y="1452260"/>
            <a:ext cx="772993" cy="772993"/>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3" name="Oval 102"/>
          <p:cNvSpPr>
            <a:spLocks noChangeAspect="1"/>
          </p:cNvSpPr>
          <p:nvPr/>
        </p:nvSpPr>
        <p:spPr>
          <a:xfrm>
            <a:off x="371257" y="1886983"/>
            <a:ext cx="610366" cy="610366"/>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4" name="Oval 103"/>
          <p:cNvSpPr>
            <a:spLocks noChangeAspect="1"/>
          </p:cNvSpPr>
          <p:nvPr/>
        </p:nvSpPr>
        <p:spPr>
          <a:xfrm>
            <a:off x="154676" y="1919682"/>
            <a:ext cx="521764" cy="52176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5" name="Oval 104"/>
          <p:cNvSpPr>
            <a:spLocks noChangeAspect="1"/>
          </p:cNvSpPr>
          <p:nvPr/>
        </p:nvSpPr>
        <p:spPr>
          <a:xfrm>
            <a:off x="7302517" y="-61709"/>
            <a:ext cx="910818" cy="750833"/>
          </a:xfrm>
          <a:custGeom>
            <a:avLst/>
            <a:gdLst/>
            <a:ahLst/>
            <a:cxnLst/>
            <a:rect l="l" t="t" r="r" b="b"/>
            <a:pathLst>
              <a:path w="910818" h="750833">
                <a:moveTo>
                  <a:pt x="111441" y="0"/>
                </a:moveTo>
                <a:lnTo>
                  <a:pt x="799378" y="0"/>
                </a:lnTo>
                <a:cubicBezTo>
                  <a:pt x="869408" y="78400"/>
                  <a:pt x="910818" y="182076"/>
                  <a:pt x="910818" y="295424"/>
                </a:cubicBezTo>
                <a:cubicBezTo>
                  <a:pt x="910818" y="546939"/>
                  <a:pt x="706924" y="750833"/>
                  <a:pt x="455409" y="750833"/>
                </a:cubicBezTo>
                <a:cubicBezTo>
                  <a:pt x="203894" y="750833"/>
                  <a:pt x="0" y="546939"/>
                  <a:pt x="0" y="295424"/>
                </a:cubicBezTo>
                <a:cubicBezTo>
                  <a:pt x="0" y="182076"/>
                  <a:pt x="41410" y="78400"/>
                  <a:pt x="111441"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6" name="Oval 105"/>
          <p:cNvSpPr>
            <a:spLocks noChangeAspect="1"/>
          </p:cNvSpPr>
          <p:nvPr/>
        </p:nvSpPr>
        <p:spPr>
          <a:xfrm>
            <a:off x="8718124" y="-61709"/>
            <a:ext cx="473874" cy="613011"/>
          </a:xfrm>
          <a:custGeom>
            <a:avLst/>
            <a:gdLst/>
            <a:ahLst/>
            <a:cxnLst/>
            <a:rect l="l" t="t" r="r" b="b"/>
            <a:pathLst>
              <a:path w="473874" h="613011">
                <a:moveTo>
                  <a:pt x="29684" y="0"/>
                </a:moveTo>
                <a:lnTo>
                  <a:pt x="473874" y="0"/>
                </a:lnTo>
                <a:lnTo>
                  <a:pt x="473874" y="611150"/>
                </a:lnTo>
                <a:cubicBezTo>
                  <a:pt x="467789" y="612887"/>
                  <a:pt x="461614" y="613011"/>
                  <a:pt x="455409" y="613011"/>
                </a:cubicBezTo>
                <a:cubicBezTo>
                  <a:pt x="203894" y="613011"/>
                  <a:pt x="0" y="409117"/>
                  <a:pt x="0" y="157602"/>
                </a:cubicBezTo>
                <a:cubicBezTo>
                  <a:pt x="0" y="101995"/>
                  <a:pt x="9966" y="48716"/>
                  <a:pt x="29684"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7" name="Oval 106"/>
          <p:cNvSpPr>
            <a:spLocks noChangeAspect="1"/>
          </p:cNvSpPr>
          <p:nvPr/>
        </p:nvSpPr>
        <p:spPr>
          <a:xfrm>
            <a:off x="7748238" y="282933"/>
            <a:ext cx="1128521" cy="1128521"/>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8" name="Oval 107"/>
          <p:cNvSpPr>
            <a:spLocks noChangeAspect="1"/>
          </p:cNvSpPr>
          <p:nvPr/>
        </p:nvSpPr>
        <p:spPr>
          <a:xfrm>
            <a:off x="8914718" y="749603"/>
            <a:ext cx="277280" cy="907992"/>
          </a:xfrm>
          <a:custGeom>
            <a:avLst/>
            <a:gdLst/>
            <a:ahLst/>
            <a:cxnLst/>
            <a:rect l="l" t="t" r="r" b="b"/>
            <a:pathLst>
              <a:path w="277280" h="907992">
                <a:moveTo>
                  <a:pt x="277280" y="0"/>
                </a:moveTo>
                <a:lnTo>
                  <a:pt x="277280" y="907992"/>
                </a:lnTo>
                <a:cubicBezTo>
                  <a:pt x="112021" y="824131"/>
                  <a:pt x="0" y="652146"/>
                  <a:pt x="0" y="453996"/>
                </a:cubicBezTo>
                <a:cubicBezTo>
                  <a:pt x="0" y="255847"/>
                  <a:pt x="112021" y="83861"/>
                  <a:pt x="277280"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9" name="Oval 108"/>
          <p:cNvSpPr>
            <a:spLocks noChangeAspect="1"/>
          </p:cNvSpPr>
          <p:nvPr/>
        </p:nvSpPr>
        <p:spPr>
          <a:xfrm>
            <a:off x="7590871" y="728498"/>
            <a:ext cx="969734" cy="96973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0" name="Oval 109"/>
          <p:cNvSpPr>
            <a:spLocks noChangeAspect="1"/>
          </p:cNvSpPr>
          <p:nvPr/>
        </p:nvSpPr>
        <p:spPr>
          <a:xfrm>
            <a:off x="7470041" y="1326476"/>
            <a:ext cx="608190" cy="608190"/>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1" name="Oval 110"/>
          <p:cNvSpPr>
            <a:spLocks noChangeAspect="1"/>
          </p:cNvSpPr>
          <p:nvPr/>
        </p:nvSpPr>
        <p:spPr>
          <a:xfrm>
            <a:off x="7629941" y="5611427"/>
            <a:ext cx="738345" cy="738345"/>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2" name="Oval 111"/>
          <p:cNvSpPr>
            <a:spLocks noChangeAspect="1"/>
          </p:cNvSpPr>
          <p:nvPr/>
        </p:nvSpPr>
        <p:spPr>
          <a:xfrm>
            <a:off x="6972882" y="5242254"/>
            <a:ext cx="738345" cy="7383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3" name="Oval 112"/>
          <p:cNvSpPr>
            <a:spLocks noChangeAspect="1"/>
          </p:cNvSpPr>
          <p:nvPr/>
        </p:nvSpPr>
        <p:spPr>
          <a:xfrm>
            <a:off x="7494454" y="4928166"/>
            <a:ext cx="738345" cy="738345"/>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4" name="Oval 113"/>
          <p:cNvSpPr>
            <a:spLocks noChangeAspect="1"/>
          </p:cNvSpPr>
          <p:nvPr/>
        </p:nvSpPr>
        <p:spPr>
          <a:xfrm>
            <a:off x="8229034" y="5666511"/>
            <a:ext cx="605634" cy="605634"/>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5" name="Oval 114"/>
          <p:cNvSpPr>
            <a:spLocks noChangeAspect="1"/>
          </p:cNvSpPr>
          <p:nvPr/>
        </p:nvSpPr>
        <p:spPr>
          <a:xfrm>
            <a:off x="8078231" y="4097842"/>
            <a:ext cx="553549"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6" name="Oval 115"/>
          <p:cNvSpPr>
            <a:spLocks noChangeAspect="1"/>
          </p:cNvSpPr>
          <p:nvPr/>
        </p:nvSpPr>
        <p:spPr>
          <a:xfrm>
            <a:off x="8411816" y="5057878"/>
            <a:ext cx="553549"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7" name="Oval 116"/>
          <p:cNvSpPr>
            <a:spLocks noChangeAspect="1"/>
          </p:cNvSpPr>
          <p:nvPr/>
        </p:nvSpPr>
        <p:spPr>
          <a:xfrm>
            <a:off x="8688590" y="4790335"/>
            <a:ext cx="503408" cy="553550"/>
          </a:xfrm>
          <a:custGeom>
            <a:avLst/>
            <a:gdLst/>
            <a:ahLst/>
            <a:cxnLst/>
            <a:rect l="l" t="t" r="r" b="b"/>
            <a:pathLst>
              <a:path w="503408" h="553550">
                <a:moveTo>
                  <a:pt x="276775" y="0"/>
                </a:moveTo>
                <a:cubicBezTo>
                  <a:pt x="370698" y="0"/>
                  <a:pt x="453694" y="46784"/>
                  <a:pt x="503408" y="118545"/>
                </a:cubicBezTo>
                <a:lnTo>
                  <a:pt x="503408" y="435005"/>
                </a:lnTo>
                <a:cubicBezTo>
                  <a:pt x="453694" y="506767"/>
                  <a:pt x="370698" y="553550"/>
                  <a:pt x="276775" y="553550"/>
                </a:cubicBezTo>
                <a:cubicBezTo>
                  <a:pt x="123916" y="553550"/>
                  <a:pt x="0" y="429634"/>
                  <a:pt x="0" y="276775"/>
                </a:cubicBezTo>
                <a:cubicBezTo>
                  <a:pt x="0" y="123916"/>
                  <a:pt x="123916" y="0"/>
                  <a:pt x="276775"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tint val="75000"/>
                  </a:schemeClr>
                </a:solidFill>
              </a:defRPr>
            </a:lvl1pPr>
          </a:lstStyle>
          <a:p>
            <a:fld id="{B4C71EC6-210F-42DE-9C53-41977AD35B3D}" type="datetimeFigureOut">
              <a:rPr lang="ru-RU" smtClean="0"/>
              <a:t>13.04.2020</a:t>
            </a:fld>
            <a:endParaRPr lang="ru-RU"/>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tint val="75000"/>
                  </a:schemeClr>
                </a:solidFill>
              </a:defRPr>
            </a:lvl1pPr>
          </a:lstStyle>
          <a:p>
            <a:fld id="{B19B0651-EE4F-4900-A07F-96A6BFA9D0F0}" type="slidenum">
              <a:rPr lang="ru-RU" smtClean="0"/>
              <a:t>‹#›</a:t>
            </a:fld>
            <a:endParaRPr lang="ru-RU"/>
          </a:p>
        </p:txBody>
      </p:sp>
      <p:sp>
        <p:nvSpPr>
          <p:cNvPr id="55" name="Oval 54"/>
          <p:cNvSpPr>
            <a:spLocks noChangeAspect="1"/>
          </p:cNvSpPr>
          <p:nvPr/>
        </p:nvSpPr>
        <p:spPr>
          <a:xfrm>
            <a:off x="1583172" y="5454223"/>
            <a:ext cx="1909234" cy="1468668"/>
          </a:xfrm>
          <a:custGeom>
            <a:avLst/>
            <a:gdLst/>
            <a:ahLst/>
            <a:cxnLst/>
            <a:rect l="l" t="t" r="r" b="b"/>
            <a:pathLst>
              <a:path w="1909234" h="1468668">
                <a:moveTo>
                  <a:pt x="954617" y="0"/>
                </a:moveTo>
                <a:cubicBezTo>
                  <a:pt x="1481837" y="0"/>
                  <a:pt x="1909234" y="427397"/>
                  <a:pt x="1909234" y="954617"/>
                </a:cubicBezTo>
                <a:cubicBezTo>
                  <a:pt x="1909234" y="1144075"/>
                  <a:pt x="1854043" y="1320642"/>
                  <a:pt x="1758159" y="1468668"/>
                </a:cubicBezTo>
                <a:lnTo>
                  <a:pt x="151075" y="1468668"/>
                </a:lnTo>
                <a:cubicBezTo>
                  <a:pt x="55192" y="1320642"/>
                  <a:pt x="0" y="1144075"/>
                  <a:pt x="0" y="954617"/>
                </a:cubicBezTo>
                <a:cubicBezTo>
                  <a:pt x="0" y="427397"/>
                  <a:pt x="427397" y="0"/>
                  <a:pt x="954617"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7" name="Oval 56"/>
          <p:cNvSpPr>
            <a:spLocks noChangeAspect="1"/>
          </p:cNvSpPr>
          <p:nvPr/>
        </p:nvSpPr>
        <p:spPr>
          <a:xfrm>
            <a:off x="8570944" y="3382942"/>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58" name="Oval 57"/>
          <p:cNvSpPr>
            <a:spLocks noChangeAspect="1"/>
          </p:cNvSpPr>
          <p:nvPr/>
        </p:nvSpPr>
        <p:spPr>
          <a:xfrm>
            <a:off x="8398204" y="3536097"/>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59" name="Oval 58"/>
          <p:cNvSpPr>
            <a:spLocks noChangeAspect="1"/>
          </p:cNvSpPr>
          <p:nvPr/>
        </p:nvSpPr>
        <p:spPr>
          <a:xfrm>
            <a:off x="8608408" y="3688497"/>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0" name="Oval 59"/>
          <p:cNvSpPr>
            <a:spLocks noChangeAspect="1"/>
          </p:cNvSpPr>
          <p:nvPr/>
        </p:nvSpPr>
        <p:spPr>
          <a:xfrm>
            <a:off x="154676" y="2698928"/>
            <a:ext cx="467627" cy="467627"/>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1" name="Oval 60"/>
          <p:cNvSpPr>
            <a:spLocks noChangeAspect="1"/>
          </p:cNvSpPr>
          <p:nvPr/>
        </p:nvSpPr>
        <p:spPr>
          <a:xfrm>
            <a:off x="474208" y="3166555"/>
            <a:ext cx="458770" cy="458770"/>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2" name="Oval 61"/>
          <p:cNvSpPr>
            <a:spLocks noChangeAspect="1"/>
          </p:cNvSpPr>
          <p:nvPr/>
        </p:nvSpPr>
        <p:spPr>
          <a:xfrm>
            <a:off x="270258" y="3382942"/>
            <a:ext cx="352045" cy="3520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3" name="Oval 62"/>
          <p:cNvSpPr>
            <a:spLocks noChangeAspect="1"/>
          </p:cNvSpPr>
          <p:nvPr/>
        </p:nvSpPr>
        <p:spPr>
          <a:xfrm>
            <a:off x="-86601" y="2581479"/>
            <a:ext cx="1360441" cy="1909234"/>
          </a:xfrm>
          <a:custGeom>
            <a:avLst/>
            <a:gdLst/>
            <a:ahLst/>
            <a:cxnLst/>
            <a:rect l="l" t="t" r="r" b="b"/>
            <a:pathLst>
              <a:path w="1360441" h="1909234">
                <a:moveTo>
                  <a:pt x="405824" y="0"/>
                </a:moveTo>
                <a:cubicBezTo>
                  <a:pt x="933044" y="0"/>
                  <a:pt x="1360441" y="427397"/>
                  <a:pt x="1360441" y="954617"/>
                </a:cubicBezTo>
                <a:cubicBezTo>
                  <a:pt x="1360441" y="1481837"/>
                  <a:pt x="933044" y="1909234"/>
                  <a:pt x="405824" y="1909234"/>
                </a:cubicBezTo>
                <a:cubicBezTo>
                  <a:pt x="260527" y="1909234"/>
                  <a:pt x="122812" y="1876773"/>
                  <a:pt x="0" y="1817719"/>
                </a:cubicBezTo>
                <a:lnTo>
                  <a:pt x="0" y="91515"/>
                </a:lnTo>
                <a:cubicBezTo>
                  <a:pt x="122812" y="32461"/>
                  <a:pt x="260527" y="0"/>
                  <a:pt x="405824"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64" name="Oval 63"/>
          <p:cNvSpPr>
            <a:spLocks noChangeAspect="1"/>
          </p:cNvSpPr>
          <p:nvPr/>
        </p:nvSpPr>
        <p:spPr>
          <a:xfrm>
            <a:off x="6173123" y="2395416"/>
            <a:ext cx="1218253" cy="1218253"/>
          </a:xfrm>
          <a:prstGeom prst="ellipse">
            <a:avLst/>
          </a:prstGeom>
          <a:solidFill>
            <a:schemeClr val="tx2">
              <a:lumMod val="75000"/>
              <a:alpha val="10000"/>
            </a:schemeClr>
          </a:solidFill>
          <a:ln w="177800" cap="rnd" cmpd="sng" algn="ctr">
            <a:solidFill>
              <a:schemeClr val="tx2">
                <a:lumMod val="60000"/>
                <a:lumOff val="40000"/>
                <a:alpha val="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openweb.ccn.org.ru:8002/ad/bgfe1.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en-US" b="1" u="sng" dirty="0">
                <a:latin typeface="Times New Roman" panose="02020603050405020304" pitchFamily="18" charset="0"/>
                <a:cs typeface="Times New Roman" panose="02020603050405020304" pitchFamily="18" charset="0"/>
              </a:rPr>
              <a:t>SYNTACTICAL STYLISTIC DEVICES BASED ON REPETITION</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p:txBody>
          <a:bodyPr/>
          <a:lstStyle/>
          <a:p>
            <a:r>
              <a:rPr lang="en-US" dirty="0" smtClean="0">
                <a:latin typeface="Times New Roman" panose="02020603050405020304" pitchFamily="18" charset="0"/>
                <a:cs typeface="Times New Roman" panose="02020603050405020304" pitchFamily="18" charset="0"/>
              </a:rPr>
              <a:t>Lecture 12</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67670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en-US" sz="3600" b="1" dirty="0">
                <a:latin typeface="Times New Roman" panose="02020603050405020304" pitchFamily="18" charset="0"/>
                <a:cs typeface="Times New Roman" panose="02020603050405020304" pitchFamily="18" charset="0"/>
              </a:rPr>
              <a:t>Syntactical tautology (or </a:t>
            </a:r>
            <a:r>
              <a:rPr lang="en-US" sz="3600" b="1" u="sng" dirty="0">
                <a:latin typeface="Times New Roman" panose="02020603050405020304" pitchFamily="18" charset="0"/>
                <a:cs typeface="Times New Roman" panose="02020603050405020304" pitchFamily="18" charset="0"/>
              </a:rPr>
              <a:t>grammatical</a:t>
            </a:r>
            <a:r>
              <a:rPr lang="en-US" sz="3600" b="1" dirty="0">
                <a:latin typeface="Times New Roman" panose="02020603050405020304" pitchFamily="18" charset="0"/>
                <a:cs typeface="Times New Roman" panose="02020603050405020304" pitchFamily="18" charset="0"/>
              </a:rPr>
              <a:t> prolepsis)</a:t>
            </a:r>
            <a:endParaRPr lang="ru-RU" sz="36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a:bodyPr>
          <a:lstStyle/>
          <a:p>
            <a:r>
              <a:rPr lang="en-US" b="1" dirty="0" smtClean="0">
                <a:latin typeface="Times New Roman" panose="02020603050405020304" pitchFamily="18" charset="0"/>
                <a:cs typeface="Times New Roman" panose="02020603050405020304" pitchFamily="18" charset="0"/>
              </a:rPr>
              <a:t>Syntactical tautology </a:t>
            </a:r>
            <a:r>
              <a:rPr lang="en-US" dirty="0" smtClean="0">
                <a:latin typeface="Times New Roman" panose="02020603050405020304" pitchFamily="18" charset="0"/>
                <a:cs typeface="Times New Roman" panose="02020603050405020304" pitchFamily="18" charset="0"/>
              </a:rPr>
              <a:t>is </a:t>
            </a:r>
            <a:r>
              <a:rPr lang="en-US" dirty="0">
                <a:latin typeface="Times New Roman" panose="02020603050405020304" pitchFamily="18" charset="0"/>
                <a:cs typeface="Times New Roman" panose="02020603050405020304" pitchFamily="18" charset="0"/>
              </a:rPr>
              <a:t>the repetition of the noun-subject in the form of personal pronoun, i.e. </a:t>
            </a:r>
            <a:r>
              <a:rPr lang="en-US" b="1" dirty="0">
                <a:latin typeface="Times New Roman" panose="02020603050405020304" pitchFamily="18" charset="0"/>
                <a:cs typeface="Times New Roman" panose="02020603050405020304" pitchFamily="18" charset="0"/>
              </a:rPr>
              <a:t>syntactical tautology, </a:t>
            </a:r>
            <a:r>
              <a:rPr lang="en-US" dirty="0">
                <a:latin typeface="Times New Roman" panose="02020603050405020304" pitchFamily="18" charset="0"/>
                <a:cs typeface="Times New Roman" panose="02020603050405020304" pitchFamily="18" charset="0"/>
              </a:rPr>
              <a:t>based on the use of a second subject that is called tautological </a:t>
            </a:r>
            <a:r>
              <a:rPr lang="en-US" dirty="0" smtClean="0">
                <a:latin typeface="Times New Roman" panose="02020603050405020304" pitchFamily="18" charset="0"/>
                <a:cs typeface="Times New Roman" panose="02020603050405020304" pitchFamily="18" charset="0"/>
              </a:rPr>
              <a:t>subject.</a:t>
            </a:r>
          </a:p>
          <a:p>
            <a:r>
              <a:rPr lang="en-US" i="1" dirty="0" smtClean="0">
                <a:latin typeface="Times New Roman" panose="02020603050405020304" pitchFamily="18" charset="0"/>
                <a:cs typeface="Times New Roman" panose="02020603050405020304" pitchFamily="18" charset="0"/>
              </a:rPr>
              <a:t>Ex</a:t>
            </a:r>
            <a:r>
              <a:rPr lang="en-US" i="1" dirty="0">
                <a:latin typeface="Times New Roman" panose="02020603050405020304" pitchFamily="18" charset="0"/>
                <a:cs typeface="Times New Roman" panose="02020603050405020304" pitchFamily="18" charset="0"/>
              </a:rPr>
              <a:t>.: </a:t>
            </a:r>
            <a:r>
              <a:rPr lang="en-US" b="1" i="1" dirty="0">
                <a:latin typeface="Times New Roman" panose="02020603050405020304" pitchFamily="18" charset="0"/>
                <a:cs typeface="Times New Roman" panose="02020603050405020304" pitchFamily="18" charset="0"/>
              </a:rPr>
              <a:t>“Miss Tillie Webster,</a:t>
            </a:r>
            <a:r>
              <a:rPr lang="en-US" i="1" dirty="0">
                <a:latin typeface="Times New Roman" panose="02020603050405020304" pitchFamily="18" charset="0"/>
                <a:cs typeface="Times New Roman" panose="02020603050405020304" pitchFamily="18" charset="0"/>
              </a:rPr>
              <a:t> </a:t>
            </a:r>
            <a:r>
              <a:rPr lang="en-US" b="1" i="1" dirty="0">
                <a:latin typeface="Times New Roman" panose="02020603050405020304" pitchFamily="18" charset="0"/>
                <a:cs typeface="Times New Roman" panose="02020603050405020304" pitchFamily="18" charset="0"/>
              </a:rPr>
              <a:t>she</a:t>
            </a:r>
            <a:r>
              <a:rPr lang="en-US" i="1" dirty="0">
                <a:latin typeface="Times New Roman" panose="02020603050405020304" pitchFamily="18" charset="0"/>
                <a:cs typeface="Times New Roman" panose="02020603050405020304" pitchFamily="18" charset="0"/>
              </a:rPr>
              <a:t> slept forty days and nights without waking up.” (</a:t>
            </a:r>
            <a:r>
              <a:rPr lang="en-US" i="1" dirty="0" err="1">
                <a:latin typeface="Times New Roman" panose="02020603050405020304" pitchFamily="18" charset="0"/>
                <a:cs typeface="Times New Roman" panose="02020603050405020304" pitchFamily="18" charset="0"/>
              </a:rPr>
              <a:t>O’Henry</a:t>
            </a:r>
            <a:r>
              <a:rPr lang="en-US" i="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en-US" smtClean="0">
                <a:latin typeface="Times New Roman" panose="02020603050405020304" pitchFamily="18" charset="0"/>
                <a:cs typeface="Times New Roman" panose="02020603050405020304" pitchFamily="18" charset="0"/>
              </a:rPr>
              <a:t>It </a:t>
            </a:r>
            <a:r>
              <a:rPr lang="en-US" dirty="0">
                <a:latin typeface="Times New Roman" panose="02020603050405020304" pitchFamily="18" charset="0"/>
                <a:cs typeface="Times New Roman" panose="02020603050405020304" pitchFamily="18" charset="0"/>
              </a:rPr>
              <a:t>helps to put a finishing touch to the sentence or throw a new light on it. </a:t>
            </a:r>
            <a:endParaRPr lang="en-US" dirty="0" smtClean="0">
              <a:latin typeface="Times New Roman" panose="02020603050405020304" pitchFamily="18" charset="0"/>
              <a:cs typeface="Times New Roman" panose="02020603050405020304" pitchFamily="18" charset="0"/>
            </a:endParaRPr>
          </a:p>
          <a:p>
            <a:r>
              <a:rPr lang="en-US" i="1" dirty="0" smtClean="0">
                <a:latin typeface="Times New Roman" panose="02020603050405020304" pitchFamily="18" charset="0"/>
                <a:cs typeface="Times New Roman" panose="02020603050405020304" pitchFamily="18" charset="0"/>
              </a:rPr>
              <a:t>Ex</a:t>
            </a:r>
            <a:r>
              <a:rPr lang="en-US" i="1" dirty="0">
                <a:latin typeface="Times New Roman" panose="02020603050405020304" pitchFamily="18" charset="0"/>
                <a:cs typeface="Times New Roman" panose="02020603050405020304" pitchFamily="18" charset="0"/>
              </a:rPr>
              <a:t>.: </a:t>
            </a:r>
            <a:r>
              <a:rPr lang="en-US" b="1" i="1" dirty="0">
                <a:latin typeface="Times New Roman" panose="02020603050405020304" pitchFamily="18" charset="0"/>
                <a:cs typeface="Times New Roman" panose="02020603050405020304" pitchFamily="18" charset="0"/>
              </a:rPr>
              <a:t>She</a:t>
            </a:r>
            <a:r>
              <a:rPr lang="en-US" i="1" dirty="0">
                <a:latin typeface="Times New Roman" panose="02020603050405020304" pitchFamily="18" charset="0"/>
                <a:cs typeface="Times New Roman" panose="02020603050405020304" pitchFamily="18" charset="0"/>
              </a:rPr>
              <a:t> was not a little pleasing, </a:t>
            </a:r>
            <a:r>
              <a:rPr lang="en-US" b="1" i="1" dirty="0">
                <a:latin typeface="Times New Roman" panose="02020603050405020304" pitchFamily="18" charset="0"/>
                <a:cs typeface="Times New Roman" panose="02020603050405020304" pitchFamily="18" charset="0"/>
              </a:rPr>
              <a:t>this woman</a:t>
            </a:r>
            <a:r>
              <a:rPr lang="en-US" i="1" dirty="0">
                <a:latin typeface="Times New Roman" panose="02020603050405020304" pitchFamily="18" charset="0"/>
                <a:cs typeface="Times New Roman" panose="02020603050405020304" pitchFamily="18" charset="0"/>
              </a:rPr>
              <a:t>, he decided.</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47574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a:bodyPr>
          <a:lstStyle/>
          <a:p>
            <a:r>
              <a:rPr lang="en-US" dirty="0">
                <a:latin typeface="Times New Roman" panose="02020603050405020304" pitchFamily="18" charset="0"/>
                <a:cs typeface="Times New Roman" panose="02020603050405020304" pitchFamily="18" charset="0"/>
              </a:rPr>
              <a:t>Syntactical tautology is especially typical of uncultivated speech: </a:t>
            </a:r>
            <a:endParaRPr lang="en-US" dirty="0" smtClean="0">
              <a:latin typeface="Times New Roman" panose="02020603050405020304" pitchFamily="18" charset="0"/>
              <a:cs typeface="Times New Roman" panose="02020603050405020304" pitchFamily="18" charset="0"/>
            </a:endParaRPr>
          </a:p>
          <a:p>
            <a:r>
              <a:rPr lang="en-US" i="1" dirty="0" smtClean="0">
                <a:latin typeface="Times New Roman" panose="02020603050405020304" pitchFamily="18" charset="0"/>
                <a:cs typeface="Times New Roman" panose="02020603050405020304" pitchFamily="18" charset="0"/>
              </a:rPr>
              <a:t>Ex</a:t>
            </a:r>
            <a:r>
              <a:rPr lang="en-US" i="1" dirty="0">
                <a:latin typeface="Times New Roman" panose="02020603050405020304" pitchFamily="18" charset="0"/>
                <a:cs typeface="Times New Roman" panose="02020603050405020304" pitchFamily="18" charset="0"/>
              </a:rPr>
              <a:t>.: “</a:t>
            </a:r>
            <a:r>
              <a:rPr lang="en-US" b="1" i="1" dirty="0">
                <a:latin typeface="Times New Roman" panose="02020603050405020304" pitchFamily="18" charset="0"/>
                <a:cs typeface="Times New Roman" panose="02020603050405020304" pitchFamily="18" charset="0"/>
              </a:rPr>
              <a:t>Bolivar</a:t>
            </a:r>
            <a:r>
              <a:rPr lang="en-US" i="1" dirty="0">
                <a:latin typeface="Times New Roman" panose="02020603050405020304" pitchFamily="18" charset="0"/>
                <a:cs typeface="Times New Roman" panose="02020603050405020304" pitchFamily="18" charset="0"/>
              </a:rPr>
              <a:t>, </a:t>
            </a:r>
            <a:r>
              <a:rPr lang="en-US" b="1" i="1" dirty="0">
                <a:latin typeface="Times New Roman" panose="02020603050405020304" pitchFamily="18" charset="0"/>
                <a:cs typeface="Times New Roman" panose="02020603050405020304" pitchFamily="18" charset="0"/>
              </a:rPr>
              <a:t>he’</a:t>
            </a:r>
            <a:r>
              <a:rPr lang="en-US" i="1" dirty="0">
                <a:latin typeface="Times New Roman" panose="02020603050405020304" pitchFamily="18" charset="0"/>
                <a:cs typeface="Times New Roman" panose="02020603050405020304" pitchFamily="18" charset="0"/>
              </a:rPr>
              <a:t>s plenty tired, and he can’t carry double.” (</a:t>
            </a:r>
            <a:r>
              <a:rPr lang="en-US" i="1" dirty="0" err="1">
                <a:latin typeface="Times New Roman" panose="02020603050405020304" pitchFamily="18" charset="0"/>
                <a:cs typeface="Times New Roman" panose="02020603050405020304" pitchFamily="18" charset="0"/>
              </a:rPr>
              <a:t>O’Henry</a:t>
            </a:r>
            <a:r>
              <a:rPr lang="en-US" i="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So</a:t>
            </a:r>
            <a:r>
              <a:rPr lang="en-US" dirty="0">
                <a:latin typeface="Times New Roman" panose="02020603050405020304" pitchFamily="18" charset="0"/>
                <a:cs typeface="Times New Roman" panose="02020603050405020304" pitchFamily="18" charset="0"/>
              </a:rPr>
              <a:t>, when introduced in the form of a noun or a proper name, the second subject is used in the form of a pronoun immediately following it (or vise verse).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This </a:t>
            </a:r>
            <a:r>
              <a:rPr lang="en-US" dirty="0">
                <a:latin typeface="Times New Roman" panose="02020603050405020304" pitchFamily="18" charset="0"/>
                <a:cs typeface="Times New Roman" panose="02020603050405020304" pitchFamily="18" charset="0"/>
              </a:rPr>
              <a:t>type of tautological subject is often used in poetry:</a:t>
            </a:r>
            <a:r>
              <a:rPr lang="en-US" i="1"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r>
              <a:rPr lang="en-US" i="1" dirty="0">
                <a:latin typeface="Times New Roman" panose="02020603050405020304" pitchFamily="18" charset="0"/>
                <a:cs typeface="Times New Roman" panose="02020603050405020304" pitchFamily="18" charset="0"/>
              </a:rPr>
              <a:t>Ex.: And this</a:t>
            </a:r>
            <a:r>
              <a:rPr lang="en-US" b="1" i="1" dirty="0">
                <a:latin typeface="Times New Roman" panose="02020603050405020304" pitchFamily="18" charset="0"/>
                <a:cs typeface="Times New Roman" panose="02020603050405020304" pitchFamily="18" charset="0"/>
              </a:rPr>
              <a:t> maiden</a:t>
            </a:r>
            <a:r>
              <a:rPr lang="en-US" i="1" dirty="0">
                <a:latin typeface="Times New Roman" panose="02020603050405020304" pitchFamily="18" charset="0"/>
                <a:cs typeface="Times New Roman" panose="02020603050405020304" pitchFamily="18" charset="0"/>
              </a:rPr>
              <a:t> </a:t>
            </a:r>
            <a:r>
              <a:rPr lang="en-US" b="1" i="1" dirty="0">
                <a:latin typeface="Times New Roman" panose="02020603050405020304" pitchFamily="18" charset="0"/>
                <a:cs typeface="Times New Roman" panose="02020603050405020304" pitchFamily="18" charset="0"/>
              </a:rPr>
              <a:t>she</a:t>
            </a:r>
            <a:r>
              <a:rPr lang="en-US" i="1" dirty="0">
                <a:latin typeface="Times New Roman" panose="02020603050405020304" pitchFamily="18" charset="0"/>
                <a:cs typeface="Times New Roman" panose="02020603050405020304" pitchFamily="18" charset="0"/>
              </a:rPr>
              <a:t> leaved with no other thought,</a:t>
            </a:r>
            <a:endParaRPr lang="ru-RU" dirty="0">
              <a:latin typeface="Times New Roman" panose="02020603050405020304" pitchFamily="18" charset="0"/>
              <a:cs typeface="Times New Roman" panose="02020603050405020304" pitchFamily="18" charset="0"/>
            </a:endParaRPr>
          </a:p>
          <a:p>
            <a:r>
              <a:rPr lang="en-US" i="1" dirty="0">
                <a:latin typeface="Times New Roman" panose="02020603050405020304" pitchFamily="18" charset="0"/>
                <a:cs typeface="Times New Roman" panose="02020603050405020304" pitchFamily="18" charset="0"/>
              </a:rPr>
              <a:t>       Than to love and be loved by me.</a:t>
            </a:r>
            <a:endParaRPr lang="ru-RU" dirty="0">
              <a:latin typeface="Times New Roman" panose="02020603050405020304" pitchFamily="18" charset="0"/>
              <a:cs typeface="Times New Roman" panose="02020603050405020304" pitchFamily="18" charset="0"/>
            </a:endParaRPr>
          </a:p>
          <a:p>
            <a:r>
              <a:rPr lang="en-US" i="1" dirty="0">
                <a:latin typeface="Times New Roman" panose="02020603050405020304" pitchFamily="18" charset="0"/>
                <a:cs typeface="Times New Roman" panose="02020603050405020304" pitchFamily="18" charset="0"/>
              </a:rPr>
              <a:t>  Ex.:     </a:t>
            </a:r>
            <a:r>
              <a:rPr lang="en-US" b="1" i="1" dirty="0">
                <a:latin typeface="Times New Roman" panose="02020603050405020304" pitchFamily="18" charset="0"/>
                <a:cs typeface="Times New Roman" panose="02020603050405020304" pitchFamily="18" charset="0"/>
              </a:rPr>
              <a:t>Helen Adair</a:t>
            </a:r>
            <a:r>
              <a:rPr lang="en-US" i="1" dirty="0">
                <a:latin typeface="Times New Roman" panose="02020603050405020304" pitchFamily="18" charset="0"/>
                <a:cs typeface="Times New Roman" panose="02020603050405020304" pitchFamily="18" charset="0"/>
              </a:rPr>
              <a:t> </a:t>
            </a:r>
            <a:r>
              <a:rPr lang="en-US" b="1" i="1" dirty="0">
                <a:latin typeface="Times New Roman" panose="02020603050405020304" pitchFamily="18" charset="0"/>
                <a:cs typeface="Times New Roman" panose="02020603050405020304" pitchFamily="18" charset="0"/>
              </a:rPr>
              <a:t>she</a:t>
            </a:r>
            <a:r>
              <a:rPr lang="en-US" i="1" dirty="0">
                <a:latin typeface="Times New Roman" panose="02020603050405020304" pitchFamily="18" charset="0"/>
                <a:cs typeface="Times New Roman" panose="02020603050405020304" pitchFamily="18" charset="0"/>
              </a:rPr>
              <a:t> loved me well</a:t>
            </a:r>
            <a:endParaRPr lang="ru-RU" dirty="0">
              <a:latin typeface="Times New Roman" panose="02020603050405020304" pitchFamily="18" charset="0"/>
              <a:cs typeface="Times New Roman" panose="02020603050405020304" pitchFamily="18" charset="0"/>
            </a:endParaRPr>
          </a:p>
          <a:p>
            <a:r>
              <a:rPr lang="en-US" i="1" dirty="0">
                <a:latin typeface="Times New Roman" panose="02020603050405020304" pitchFamily="18" charset="0"/>
                <a:cs typeface="Times New Roman" panose="02020603050405020304" pitchFamily="18" charset="0"/>
              </a:rPr>
              <a:t>	 Against her father’s and mother’s will</a:t>
            </a:r>
            <a:r>
              <a:rPr lang="en-US" i="1"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Syntactical tautology is acceptable in oratory because it helps the audience to grasp the meaning of the utterance.</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80353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2636912"/>
            <a:ext cx="8229600" cy="1143000"/>
          </a:xfrm>
        </p:spPr>
        <p:txBody>
          <a:bodyPr/>
          <a:lstStyle/>
          <a:p>
            <a:pPr algn="ctr"/>
            <a:r>
              <a:rPr lang="en-US" dirty="0" smtClean="0">
                <a:latin typeface="Times New Roman" panose="02020603050405020304" pitchFamily="18" charset="0"/>
                <a:cs typeface="Times New Roman" panose="02020603050405020304" pitchFamily="18" charset="0"/>
              </a:rPr>
              <a:t>END</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22270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latin typeface="Times New Roman" panose="02020603050405020304" pitchFamily="18" charset="0"/>
                <a:cs typeface="Times New Roman" panose="02020603050405020304" pitchFamily="18" charset="0"/>
              </a:rPr>
              <a:t>Outline:</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a:bodyPr>
          <a:lstStyle/>
          <a:p>
            <a:r>
              <a:rPr lang="en-US" b="1" dirty="0" smtClean="0">
                <a:latin typeface="Times New Roman" panose="02020603050405020304" pitchFamily="18" charset="0"/>
                <a:cs typeface="Times New Roman" panose="02020603050405020304" pitchFamily="18" charset="0"/>
              </a:rPr>
              <a:t>1</a:t>
            </a:r>
            <a:r>
              <a:rPr lang="en-US" b="1" dirty="0">
                <a:latin typeface="Times New Roman" panose="02020603050405020304" pitchFamily="18" charset="0"/>
                <a:cs typeface="Times New Roman" panose="02020603050405020304" pitchFamily="18" charset="0"/>
              </a:rPr>
              <a:t>.  Repetition</a:t>
            </a:r>
            <a:endParaRPr lang="ru-RU"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    a)  Anaphora</a:t>
            </a:r>
            <a:endParaRPr lang="ru-RU"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    b)  </a:t>
            </a:r>
            <a:r>
              <a:rPr lang="en-US" b="1" dirty="0" err="1">
                <a:latin typeface="Times New Roman" panose="02020603050405020304" pitchFamily="18" charset="0"/>
                <a:cs typeface="Times New Roman" panose="02020603050405020304" pitchFamily="18" charset="0"/>
              </a:rPr>
              <a:t>Epiphora</a:t>
            </a:r>
            <a:r>
              <a:rPr lang="en-US" b="1" dirty="0">
                <a:latin typeface="Times New Roman" panose="02020603050405020304" pitchFamily="18" charset="0"/>
                <a:cs typeface="Times New Roman" panose="02020603050405020304" pitchFamily="18" charset="0"/>
              </a:rPr>
              <a:t>  (back-ground repetition)                                                        </a:t>
            </a:r>
            <a:endParaRPr lang="ru-RU"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    c)  Framing</a:t>
            </a:r>
            <a:endParaRPr lang="ru-RU"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   d)  Anadiplosis (linking, reduplication or catch repetition)</a:t>
            </a:r>
            <a:endParaRPr lang="ru-RU" dirty="0">
              <a:latin typeface="Times New Roman" panose="02020603050405020304" pitchFamily="18" charset="0"/>
              <a:cs typeface="Times New Roman" panose="02020603050405020304" pitchFamily="18" charset="0"/>
            </a:endParaRPr>
          </a:p>
          <a:p>
            <a:r>
              <a:rPr lang="en-US" b="1" dirty="0" smtClean="0">
                <a:latin typeface="Times New Roman" panose="02020603050405020304" pitchFamily="18" charset="0"/>
                <a:cs typeface="Times New Roman" panose="02020603050405020304" pitchFamily="18" charset="0"/>
              </a:rPr>
              <a:t>   e</a:t>
            </a:r>
            <a:r>
              <a:rPr lang="en-US" b="1" dirty="0" smtClean="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Chiasmus </a:t>
            </a:r>
            <a:endParaRPr lang="ru-RU"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f)  </a:t>
            </a:r>
            <a:r>
              <a:rPr lang="en-US" b="1" dirty="0">
                <a:latin typeface="Times New Roman" panose="02020603050405020304" pitchFamily="18" charset="0"/>
                <a:cs typeface="Times New Roman" panose="02020603050405020304" pitchFamily="18" charset="0"/>
              </a:rPr>
              <a:t>Synonymic repetition </a:t>
            </a:r>
            <a:endParaRPr lang="ru-RU"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g)  </a:t>
            </a:r>
            <a:r>
              <a:rPr lang="en-US" b="1" dirty="0">
                <a:latin typeface="Times New Roman" panose="02020603050405020304" pitchFamily="18" charset="0"/>
                <a:cs typeface="Times New Roman" panose="02020603050405020304" pitchFamily="18" charset="0"/>
              </a:rPr>
              <a:t>Syntactical tautology </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8793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71400"/>
            <a:ext cx="8229600" cy="1143000"/>
          </a:xfrm>
        </p:spPr>
        <p:txBody>
          <a:bodyPr/>
          <a:lstStyle/>
          <a:p>
            <a:r>
              <a:rPr lang="en-US" b="1" dirty="0">
                <a:latin typeface="Times New Roman" panose="02020603050405020304" pitchFamily="18" charset="0"/>
                <a:cs typeface="Times New Roman" panose="02020603050405020304" pitchFamily="18" charset="0"/>
              </a:rPr>
              <a:t>Repetition. </a:t>
            </a: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251520" y="1124744"/>
            <a:ext cx="8784976" cy="5544616"/>
          </a:xfrm>
        </p:spPr>
        <p:txBody>
          <a:bodyPr>
            <a:normAutofit lnSpcReduction="10000"/>
          </a:bodyPr>
          <a:lstStyle/>
          <a:p>
            <a:r>
              <a:rPr lang="en-US" dirty="0" smtClean="0">
                <a:latin typeface="Times New Roman" panose="02020603050405020304" pitchFamily="18" charset="0"/>
                <a:cs typeface="Times New Roman" panose="02020603050405020304" pitchFamily="18" charset="0"/>
              </a:rPr>
              <a:t>One </a:t>
            </a:r>
            <a:r>
              <a:rPr lang="en-US" dirty="0">
                <a:latin typeface="Times New Roman" panose="02020603050405020304" pitchFamily="18" charset="0"/>
                <a:cs typeface="Times New Roman" panose="02020603050405020304" pitchFamily="18" charset="0"/>
              </a:rPr>
              <a:t>of the most prominent places among the SDs dealing with the arrangement of members of the sentence </a:t>
            </a:r>
            <a:r>
              <a:rPr lang="en-US" dirty="0" smtClean="0">
                <a:latin typeface="Times New Roman" panose="02020603050405020304" pitchFamily="18" charset="0"/>
                <a:cs typeface="Times New Roman" panose="02020603050405020304" pitchFamily="18" charset="0"/>
              </a:rPr>
              <a:t>belongs </a:t>
            </a:r>
            <a:r>
              <a:rPr lang="en-US" b="1" dirty="0">
                <a:latin typeface="Times New Roman" panose="02020603050405020304" pitchFamily="18" charset="0"/>
                <a:cs typeface="Times New Roman" panose="02020603050405020304" pitchFamily="18" charset="0"/>
              </a:rPr>
              <a:t>to repetition</a:t>
            </a:r>
            <a:r>
              <a:rPr lang="en-US" i="1" dirty="0">
                <a:latin typeface="Times New Roman" panose="02020603050405020304" pitchFamily="18" charset="0"/>
                <a:cs typeface="Times New Roman" panose="02020603050405020304" pitchFamily="18" charset="0"/>
              </a:rPr>
              <a:t>. </a:t>
            </a:r>
            <a:endParaRPr lang="en-US" i="1" dirty="0" smtClean="0">
              <a:latin typeface="Times New Roman" panose="02020603050405020304" pitchFamily="18" charset="0"/>
              <a:cs typeface="Times New Roman" panose="02020603050405020304" pitchFamily="18" charset="0"/>
            </a:endParaRPr>
          </a:p>
          <a:p>
            <a:r>
              <a:rPr lang="en-US" b="1" dirty="0" smtClean="0">
                <a:latin typeface="Times New Roman" panose="02020603050405020304" pitchFamily="18" charset="0"/>
                <a:cs typeface="Times New Roman" panose="02020603050405020304" pitchFamily="18" charset="0"/>
              </a:rPr>
              <a:t>Repetition</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is a recurrence of the same word, word combination or phrase for two or more times. </a:t>
            </a:r>
            <a:endParaRPr lang="en-US" dirty="0" smtClean="0">
              <a:latin typeface="Times New Roman" panose="02020603050405020304" pitchFamily="18" charset="0"/>
              <a:cs typeface="Times New Roman" panose="02020603050405020304" pitchFamily="18" charset="0"/>
            </a:endParaRPr>
          </a:p>
          <a:p>
            <a:r>
              <a:rPr lang="en-US" b="1" dirty="0" smtClean="0">
                <a:latin typeface="Times New Roman" panose="02020603050405020304" pitchFamily="18" charset="0"/>
                <a:cs typeface="Times New Roman" panose="02020603050405020304" pitchFamily="18" charset="0"/>
              </a:rPr>
              <a:t>It </a:t>
            </a:r>
            <a:r>
              <a:rPr lang="en-US" dirty="0" smtClean="0">
                <a:latin typeface="Times New Roman" panose="02020603050405020304" pitchFamily="18" charset="0"/>
                <a:cs typeface="Times New Roman" panose="02020603050405020304" pitchFamily="18" charset="0"/>
              </a:rPr>
              <a:t>makes </a:t>
            </a:r>
            <a:r>
              <a:rPr lang="en-US" dirty="0">
                <a:latin typeface="Times New Roman" panose="02020603050405020304" pitchFamily="18" charset="0"/>
                <a:cs typeface="Times New Roman" panose="02020603050405020304" pitchFamily="18" charset="0"/>
              </a:rPr>
              <a:t>the statement emphatic and emotional, and creates a certain tension attracting the reader’s attention. </a:t>
            </a:r>
            <a:endParaRPr lang="en-US" dirty="0" smtClean="0">
              <a:latin typeface="Times New Roman" panose="02020603050405020304" pitchFamily="18" charset="0"/>
              <a:cs typeface="Times New Roman" panose="02020603050405020304" pitchFamily="18" charset="0"/>
            </a:endParaRPr>
          </a:p>
          <a:p>
            <a:r>
              <a:rPr lang="en-US" i="1" dirty="0" smtClean="0">
                <a:latin typeface="Times New Roman" panose="02020603050405020304" pitchFamily="18" charset="0"/>
                <a:cs typeface="Times New Roman" panose="02020603050405020304" pitchFamily="18" charset="0"/>
              </a:rPr>
              <a:t>Ex</a:t>
            </a:r>
            <a:r>
              <a:rPr lang="en-US" i="1" dirty="0">
                <a:latin typeface="Times New Roman" panose="02020603050405020304" pitchFamily="18" charset="0"/>
                <a:cs typeface="Times New Roman" panose="02020603050405020304" pitchFamily="18" charset="0"/>
              </a:rPr>
              <a:t>.: Bright and yellow, hard and cold. </a:t>
            </a:r>
            <a:r>
              <a:rPr lang="en-US" b="1" i="1" dirty="0">
                <a:latin typeface="Times New Roman" panose="02020603050405020304" pitchFamily="18" charset="0"/>
                <a:cs typeface="Times New Roman" panose="02020603050405020304" pitchFamily="18" charset="0"/>
              </a:rPr>
              <a:t>Gold! Gold! Gold! </a:t>
            </a:r>
            <a:endParaRPr lang="ru-RU" dirty="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In </a:t>
            </a:r>
            <a:r>
              <a:rPr lang="en-US" dirty="0">
                <a:latin typeface="Times New Roman" panose="02020603050405020304" pitchFamily="18" charset="0"/>
                <a:cs typeface="Times New Roman" panose="02020603050405020304" pitchFamily="18" charset="0"/>
              </a:rPr>
              <a:t>the following sentence: “</a:t>
            </a:r>
            <a:r>
              <a:rPr lang="en-US" i="1" dirty="0">
                <a:latin typeface="Times New Roman" panose="02020603050405020304" pitchFamily="18" charset="0"/>
                <a:cs typeface="Times New Roman" panose="02020603050405020304" pitchFamily="18" charset="0"/>
              </a:rPr>
              <a:t>Christopher Robin said nothing, but his eyes got larger and larger, and his face got pinker and pinker</a:t>
            </a:r>
            <a:r>
              <a:rPr lang="en-US" dirty="0">
                <a:latin typeface="Times New Roman" panose="02020603050405020304" pitchFamily="18" charset="0"/>
                <a:cs typeface="Times New Roman" panose="02020603050405020304" pitchFamily="18" charset="0"/>
              </a:rPr>
              <a:t>.” according to I. </a:t>
            </a:r>
            <a:r>
              <a:rPr lang="en-US" dirty="0" err="1">
                <a:latin typeface="Times New Roman" panose="02020603050405020304" pitchFamily="18" charset="0"/>
                <a:cs typeface="Times New Roman" panose="02020603050405020304" pitchFamily="18" charset="0"/>
              </a:rPr>
              <a:t>Galperin</a:t>
            </a:r>
            <a:r>
              <a:rPr lang="en-US" dirty="0">
                <a:latin typeface="Times New Roman" panose="02020603050405020304" pitchFamily="18" charset="0"/>
                <a:cs typeface="Times New Roman" panose="02020603050405020304" pitchFamily="18" charset="0"/>
              </a:rPr>
              <a:t> we don’t deal with a repetition as a SD proper, but with a means by which the excited state of mind of the character is shown.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He </a:t>
            </a:r>
            <a:r>
              <a:rPr lang="en-US" dirty="0">
                <a:latin typeface="Times New Roman" panose="02020603050405020304" pitchFamily="18" charset="0"/>
                <a:cs typeface="Times New Roman" panose="02020603050405020304" pitchFamily="18" charset="0"/>
              </a:rPr>
              <a:t>believes that “when used as a SD </a:t>
            </a:r>
            <a:r>
              <a:rPr lang="en-US" b="1" dirty="0">
                <a:latin typeface="Times New Roman" panose="02020603050405020304" pitchFamily="18" charset="0"/>
                <a:cs typeface="Times New Roman" panose="02020603050405020304" pitchFamily="18" charset="0"/>
              </a:rPr>
              <a:t>repetition</a:t>
            </a:r>
            <a:r>
              <a:rPr lang="en-US" dirty="0">
                <a:latin typeface="Times New Roman" panose="02020603050405020304" pitchFamily="18" charset="0"/>
                <a:cs typeface="Times New Roman" panose="02020603050405020304" pitchFamily="18" charset="0"/>
              </a:rPr>
              <a:t> does not aim at making a direct emotional impact.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On </a:t>
            </a:r>
            <a:r>
              <a:rPr lang="en-US" dirty="0">
                <a:latin typeface="Times New Roman" panose="02020603050405020304" pitchFamily="18" charset="0"/>
                <a:cs typeface="Times New Roman" panose="02020603050405020304" pitchFamily="18" charset="0"/>
              </a:rPr>
              <a:t>the contrary, the stylistic device of </a:t>
            </a:r>
            <a:r>
              <a:rPr lang="en-US" b="1" dirty="0">
                <a:latin typeface="Times New Roman" panose="02020603050405020304" pitchFamily="18" charset="0"/>
                <a:cs typeface="Times New Roman" panose="02020603050405020304" pitchFamily="18" charset="0"/>
              </a:rPr>
              <a:t>repetition aims </a:t>
            </a:r>
            <a:r>
              <a:rPr lang="en-US" dirty="0">
                <a:latin typeface="Times New Roman" panose="02020603050405020304" pitchFamily="18" charset="0"/>
                <a:cs typeface="Times New Roman" panose="02020603050405020304" pitchFamily="18" charset="0"/>
              </a:rPr>
              <a:t>at logical emphasis, an emphasis that is necessary to fix the attention of the reader on the key-word of the utterance.”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For </a:t>
            </a:r>
            <a:r>
              <a:rPr lang="en-US" dirty="0">
                <a:latin typeface="Times New Roman" panose="02020603050405020304" pitchFamily="18" charset="0"/>
                <a:cs typeface="Times New Roman" panose="02020603050405020304" pitchFamily="18" charset="0"/>
              </a:rPr>
              <a:t>example, “</a:t>
            </a:r>
            <a:r>
              <a:rPr lang="en-US" i="1" dirty="0">
                <a:latin typeface="Times New Roman" panose="02020603050405020304" pitchFamily="18" charset="0"/>
                <a:cs typeface="Times New Roman" panose="02020603050405020304" pitchFamily="18" charset="0"/>
              </a:rPr>
              <a:t>We woke up in the morning, said Rabbit, and what do we find? We find a strange </a:t>
            </a:r>
            <a:r>
              <a:rPr lang="en-US" b="1" i="1" dirty="0">
                <a:latin typeface="Times New Roman" panose="02020603050405020304" pitchFamily="18" charset="0"/>
                <a:cs typeface="Times New Roman" panose="02020603050405020304" pitchFamily="18" charset="0"/>
              </a:rPr>
              <a:t>Animal</a:t>
            </a:r>
            <a:r>
              <a:rPr lang="en-US" i="1" dirty="0">
                <a:latin typeface="Times New Roman" panose="02020603050405020304" pitchFamily="18" charset="0"/>
                <a:cs typeface="Times New Roman" panose="02020603050405020304" pitchFamily="18" charset="0"/>
              </a:rPr>
              <a:t> among us. An </a:t>
            </a:r>
            <a:r>
              <a:rPr lang="en-US" b="1" i="1" dirty="0">
                <a:latin typeface="Times New Roman" panose="02020603050405020304" pitchFamily="18" charset="0"/>
                <a:cs typeface="Times New Roman" panose="02020603050405020304" pitchFamily="18" charset="0"/>
              </a:rPr>
              <a:t>Animal</a:t>
            </a:r>
            <a:r>
              <a:rPr lang="en-US" i="1" dirty="0">
                <a:latin typeface="Times New Roman" panose="02020603050405020304" pitchFamily="18" charset="0"/>
                <a:cs typeface="Times New Roman" panose="02020603050405020304" pitchFamily="18" charset="0"/>
              </a:rPr>
              <a:t> of whom we have never heard before: An </a:t>
            </a:r>
            <a:r>
              <a:rPr lang="en-US" b="1" i="1" dirty="0">
                <a:latin typeface="Times New Roman" panose="02020603050405020304" pitchFamily="18" charset="0"/>
                <a:cs typeface="Times New Roman" panose="02020603050405020304" pitchFamily="18" charset="0"/>
              </a:rPr>
              <a:t>Animal</a:t>
            </a:r>
            <a:r>
              <a:rPr lang="en-US" i="1" dirty="0">
                <a:latin typeface="Times New Roman" panose="02020603050405020304" pitchFamily="18" charset="0"/>
                <a:cs typeface="Times New Roman" panose="02020603050405020304" pitchFamily="18" charset="0"/>
              </a:rPr>
              <a:t>, who carries her family about her in her pocket.</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Miln</a:t>
            </a:r>
            <a:r>
              <a:rPr lang="en-US"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6467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507288" cy="6669360"/>
          </a:xfrm>
        </p:spPr>
        <p:txBody>
          <a:bodyPr>
            <a:normAutofit/>
          </a:bodyPr>
          <a:lstStyle/>
          <a:p>
            <a:r>
              <a:rPr lang="en-US" dirty="0">
                <a:latin typeface="Times New Roman" panose="02020603050405020304" pitchFamily="18" charset="0"/>
                <a:cs typeface="Times New Roman" panose="02020603050405020304" pitchFamily="18" charset="0"/>
              </a:rPr>
              <a:t> According to the place which the repeated unit occupies in a sentence (utterance), repetition is classified into several types:</a:t>
            </a:r>
            <a:endParaRPr lang="ru-RU"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a)  Anaphora</a:t>
            </a:r>
            <a:r>
              <a:rPr lang="en-US" dirty="0">
                <a:latin typeface="Times New Roman" panose="02020603050405020304" pitchFamily="18" charset="0"/>
                <a:cs typeface="Times New Roman" panose="02020603050405020304" pitchFamily="18" charset="0"/>
              </a:rPr>
              <a:t> - the beginning of two or more successive sentences (clauses) is repeated,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Ex</a:t>
            </a:r>
            <a:r>
              <a:rPr lang="en-US" dirty="0">
                <a:latin typeface="Times New Roman" panose="02020603050405020304" pitchFamily="18" charset="0"/>
                <a:cs typeface="Times New Roman" panose="02020603050405020304" pitchFamily="18" charset="0"/>
              </a:rPr>
              <a:t>:</a:t>
            </a:r>
            <a:r>
              <a:rPr lang="en-US" i="1" dirty="0">
                <a:latin typeface="Times New Roman" panose="02020603050405020304" pitchFamily="18" charset="0"/>
                <a:cs typeface="Times New Roman" panose="02020603050405020304" pitchFamily="18" charset="0"/>
              </a:rPr>
              <a:t>. “ </a:t>
            </a:r>
            <a:r>
              <a:rPr lang="en-US" b="1" i="1" dirty="0">
                <a:latin typeface="Times New Roman" panose="02020603050405020304" pitchFamily="18" charset="0"/>
                <a:cs typeface="Times New Roman" panose="02020603050405020304" pitchFamily="18" charset="0"/>
              </a:rPr>
              <a:t>Farewell</a:t>
            </a:r>
            <a:r>
              <a:rPr lang="en-US" i="1" dirty="0">
                <a:latin typeface="Times New Roman" panose="02020603050405020304" pitchFamily="18" charset="0"/>
                <a:cs typeface="Times New Roman" panose="02020603050405020304" pitchFamily="18" charset="0"/>
              </a:rPr>
              <a:t> to the mountains high covered with snow!</a:t>
            </a:r>
            <a:endParaRPr lang="ru-RU" dirty="0">
              <a:latin typeface="Times New Roman" panose="02020603050405020304" pitchFamily="18" charset="0"/>
              <a:cs typeface="Times New Roman" panose="02020603050405020304" pitchFamily="18" charset="0"/>
            </a:endParaRPr>
          </a:p>
          <a:p>
            <a:r>
              <a:rPr lang="en-US" i="1" dirty="0">
                <a:latin typeface="Times New Roman" panose="02020603050405020304" pitchFamily="18" charset="0"/>
                <a:cs typeface="Times New Roman" panose="02020603050405020304" pitchFamily="18" charset="0"/>
              </a:rPr>
              <a:t>         </a:t>
            </a:r>
            <a:r>
              <a:rPr lang="en-US" b="1" i="1" dirty="0">
                <a:latin typeface="Times New Roman" panose="02020603050405020304" pitchFamily="18" charset="0"/>
                <a:cs typeface="Times New Roman" panose="02020603050405020304" pitchFamily="18" charset="0"/>
              </a:rPr>
              <a:t>Farewell</a:t>
            </a:r>
            <a:r>
              <a:rPr lang="en-US" i="1" dirty="0">
                <a:latin typeface="Times New Roman" panose="02020603050405020304" pitchFamily="18" charset="0"/>
                <a:cs typeface="Times New Roman" panose="02020603050405020304" pitchFamily="18" charset="0"/>
              </a:rPr>
              <a:t> to the straits and green valleys below!</a:t>
            </a:r>
            <a:endParaRPr lang="ru-RU" dirty="0">
              <a:latin typeface="Times New Roman" panose="02020603050405020304" pitchFamily="18" charset="0"/>
              <a:cs typeface="Times New Roman" panose="02020603050405020304" pitchFamily="18" charset="0"/>
            </a:endParaRPr>
          </a:p>
          <a:p>
            <a:r>
              <a:rPr lang="en-US" i="1" dirty="0">
                <a:latin typeface="Times New Roman" panose="02020603050405020304" pitchFamily="18" charset="0"/>
                <a:cs typeface="Times New Roman" panose="02020603050405020304" pitchFamily="18" charset="0"/>
              </a:rPr>
              <a:t>         </a:t>
            </a:r>
            <a:r>
              <a:rPr lang="en-US" b="1" i="1" dirty="0">
                <a:latin typeface="Times New Roman" panose="02020603050405020304" pitchFamily="18" charset="0"/>
                <a:cs typeface="Times New Roman" panose="02020603050405020304" pitchFamily="18" charset="0"/>
              </a:rPr>
              <a:t>Farewell</a:t>
            </a:r>
            <a:r>
              <a:rPr lang="en-US" i="1" dirty="0">
                <a:latin typeface="Times New Roman" panose="02020603050405020304" pitchFamily="18" charset="0"/>
                <a:cs typeface="Times New Roman" panose="02020603050405020304" pitchFamily="18" charset="0"/>
              </a:rPr>
              <a:t> to the forests and wild-hanging woods!</a:t>
            </a:r>
            <a:endParaRPr lang="ru-RU" dirty="0">
              <a:latin typeface="Times New Roman" panose="02020603050405020304" pitchFamily="18" charset="0"/>
              <a:cs typeface="Times New Roman" panose="02020603050405020304" pitchFamily="18" charset="0"/>
            </a:endParaRPr>
          </a:p>
          <a:p>
            <a:r>
              <a:rPr lang="en-US" i="1" dirty="0">
                <a:latin typeface="Times New Roman" panose="02020603050405020304" pitchFamily="18" charset="0"/>
                <a:cs typeface="Times New Roman" panose="02020603050405020304" pitchFamily="18" charset="0"/>
              </a:rPr>
              <a:t>         </a:t>
            </a:r>
            <a:r>
              <a:rPr lang="en-US" b="1" i="1" dirty="0">
                <a:latin typeface="Times New Roman" panose="02020603050405020304" pitchFamily="18" charset="0"/>
                <a:cs typeface="Times New Roman" panose="02020603050405020304" pitchFamily="18" charset="0"/>
              </a:rPr>
              <a:t>Farewell</a:t>
            </a:r>
            <a:r>
              <a:rPr lang="en-US" i="1" dirty="0">
                <a:latin typeface="Times New Roman" panose="02020603050405020304" pitchFamily="18" charset="0"/>
                <a:cs typeface="Times New Roman" panose="02020603050405020304" pitchFamily="18" charset="0"/>
              </a:rPr>
              <a:t> to the torrents and loud-pouring floods!” (Burns) </a:t>
            </a:r>
            <a:endParaRPr lang="ru-RU" dirty="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The </a:t>
            </a:r>
            <a:r>
              <a:rPr lang="en-US" b="1" dirty="0">
                <a:latin typeface="Times New Roman" panose="02020603050405020304" pitchFamily="18" charset="0"/>
                <a:cs typeface="Times New Roman" panose="02020603050405020304" pitchFamily="18" charset="0"/>
              </a:rPr>
              <a:t>main stylistic function </a:t>
            </a:r>
            <a:r>
              <a:rPr lang="en-US" dirty="0">
                <a:latin typeface="Times New Roman" panose="02020603050405020304" pitchFamily="18" charset="0"/>
                <a:cs typeface="Times New Roman" panose="02020603050405020304" pitchFamily="18" charset="0"/>
              </a:rPr>
              <a:t>of anaphora is not so much to emphasize the repeated unit as to create the background for the </a:t>
            </a:r>
            <a:r>
              <a:rPr lang="en-US" dirty="0" err="1">
                <a:latin typeface="Times New Roman" panose="02020603050405020304" pitchFamily="18" charset="0"/>
                <a:cs typeface="Times New Roman" panose="02020603050405020304" pitchFamily="18" charset="0"/>
              </a:rPr>
              <a:t>nonrepeated</a:t>
            </a:r>
            <a:r>
              <a:rPr lang="en-US" dirty="0">
                <a:latin typeface="Times New Roman" panose="02020603050405020304" pitchFamily="18" charset="0"/>
                <a:cs typeface="Times New Roman" panose="02020603050405020304" pitchFamily="18" charset="0"/>
              </a:rPr>
              <a:t> unit, which, through its novelty, becomes foregrounded.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background-forming function of anaphora is also evident from the kind of words which are repeated </a:t>
            </a:r>
            <a:r>
              <a:rPr lang="en-US" dirty="0" err="1">
                <a:latin typeface="Times New Roman" panose="02020603050405020304" pitchFamily="18" charset="0"/>
                <a:cs typeface="Times New Roman" panose="02020603050405020304" pitchFamily="18" charset="0"/>
              </a:rPr>
              <a:t>anaphorically</a:t>
            </a:r>
            <a:r>
              <a:rPr lang="en-US"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0018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114"/>
          </a:xfrm>
        </p:spPr>
        <p:txBody>
          <a:bodyPr/>
          <a:lstStyle/>
          <a:p>
            <a:r>
              <a:rPr lang="en-US" b="1" dirty="0" err="1">
                <a:latin typeface="Times New Roman" panose="02020603050405020304" pitchFamily="18" charset="0"/>
                <a:cs typeface="Times New Roman" panose="02020603050405020304" pitchFamily="18" charset="0"/>
              </a:rPr>
              <a:t>Epiphora</a:t>
            </a:r>
            <a:r>
              <a:rPr lang="en-US" b="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57200" y="1196752"/>
            <a:ext cx="8229600" cy="5184576"/>
          </a:xfrm>
        </p:spPr>
        <p:txBody>
          <a:bodyPr>
            <a:normAutofit/>
          </a:bodyPr>
          <a:lstStyle/>
          <a:p>
            <a:r>
              <a:rPr lang="en-US" b="1" dirty="0" err="1" smtClean="0">
                <a:latin typeface="Times New Roman" panose="02020603050405020304" pitchFamily="18" charset="0"/>
                <a:cs typeface="Times New Roman" panose="02020603050405020304" pitchFamily="18" charset="0"/>
              </a:rPr>
              <a:t>Epiphora</a:t>
            </a:r>
            <a:r>
              <a:rPr lang="en-US" b="1" dirty="0">
                <a:latin typeface="Times New Roman" panose="02020603050405020304" pitchFamily="18" charset="0"/>
                <a:cs typeface="Times New Roman" panose="02020603050405020304" pitchFamily="18" charset="0"/>
              </a:rPr>
              <a:t>:</a:t>
            </a:r>
            <a:r>
              <a:rPr lang="en-US" b="1" i="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is the repetition</a:t>
            </a:r>
            <a:r>
              <a:rPr lang="en-US" i="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at</a:t>
            </a:r>
            <a:r>
              <a:rPr lang="en-US" i="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end of successive sentences (or clauses)</a:t>
            </a:r>
            <a:r>
              <a:rPr lang="en-US" i="1" dirty="0">
                <a:latin typeface="Times New Roman" panose="02020603050405020304" pitchFamily="18" charset="0"/>
                <a:cs typeface="Times New Roman" panose="02020603050405020304" pitchFamily="18" charset="0"/>
              </a:rPr>
              <a:t>. </a:t>
            </a:r>
            <a:endParaRPr lang="en-US" i="1" dirty="0" smtClean="0">
              <a:latin typeface="Times New Roman" panose="02020603050405020304" pitchFamily="18" charset="0"/>
              <a:cs typeface="Times New Roman" panose="02020603050405020304" pitchFamily="18" charset="0"/>
            </a:endParaRPr>
          </a:p>
          <a:p>
            <a:r>
              <a:rPr lang="en-US" i="1" dirty="0" smtClean="0">
                <a:latin typeface="Times New Roman" panose="02020603050405020304" pitchFamily="18" charset="0"/>
                <a:cs typeface="Times New Roman" panose="02020603050405020304" pitchFamily="18" charset="0"/>
              </a:rPr>
              <a:t>Ex</a:t>
            </a:r>
            <a:r>
              <a:rPr lang="en-US" i="1" dirty="0">
                <a:latin typeface="Times New Roman" panose="02020603050405020304" pitchFamily="18" charset="0"/>
                <a:cs typeface="Times New Roman" panose="02020603050405020304" pitchFamily="18" charset="0"/>
              </a:rPr>
              <a:t>: Financial </a:t>
            </a:r>
            <a:r>
              <a:rPr lang="en-US" b="1" i="1" dirty="0">
                <a:latin typeface="Times New Roman" panose="02020603050405020304" pitchFamily="18" charset="0"/>
                <a:cs typeface="Times New Roman" panose="02020603050405020304" pitchFamily="18" charset="0"/>
              </a:rPr>
              <a:t>power</a:t>
            </a:r>
            <a:r>
              <a:rPr lang="en-US" i="1" dirty="0">
                <a:latin typeface="Times New Roman" panose="02020603050405020304" pitchFamily="18" charset="0"/>
                <a:cs typeface="Times New Roman" panose="02020603050405020304" pitchFamily="18" charset="0"/>
              </a:rPr>
              <a:t>. Human </a:t>
            </a:r>
            <a:r>
              <a:rPr lang="en-US" b="1" i="1" dirty="0">
                <a:latin typeface="Times New Roman" panose="02020603050405020304" pitchFamily="18" charset="0"/>
                <a:cs typeface="Times New Roman" panose="02020603050405020304" pitchFamily="18" charset="0"/>
              </a:rPr>
              <a:t>power</a:t>
            </a:r>
            <a:r>
              <a:rPr lang="en-US" i="1" dirty="0">
                <a:latin typeface="Times New Roman" panose="02020603050405020304" pitchFamily="18" charset="0"/>
                <a:cs typeface="Times New Roman" panose="02020603050405020304" pitchFamily="18" charset="0"/>
              </a:rPr>
              <a:t>. Market </a:t>
            </a:r>
            <a:r>
              <a:rPr lang="en-US" b="1" i="1" dirty="0">
                <a:latin typeface="Times New Roman" panose="02020603050405020304" pitchFamily="18" charset="0"/>
                <a:cs typeface="Times New Roman" panose="02020603050405020304" pitchFamily="18" charset="0"/>
              </a:rPr>
              <a:t>power</a:t>
            </a:r>
            <a:r>
              <a:rPr lang="en-US" i="1" dirty="0">
                <a:latin typeface="Times New Roman" panose="02020603050405020304" pitchFamily="18" charset="0"/>
                <a:cs typeface="Times New Roman" panose="02020603050405020304" pitchFamily="18" charset="0"/>
              </a:rPr>
              <a:t>. </a:t>
            </a:r>
            <a:r>
              <a:rPr lang="en-US" i="1" u="sng" dirty="0">
                <a:latin typeface="Times New Roman" panose="02020603050405020304" pitchFamily="18" charset="0"/>
                <a:cs typeface="Times New Roman" panose="02020603050405020304" pitchFamily="18" charset="0"/>
                <a:hlinkClick r:id="rId2"/>
              </a:rPr>
              <a:t>(bank slogan)</a:t>
            </a:r>
            <a:endParaRPr lang="ru-RU" dirty="0">
              <a:latin typeface="Times New Roman" panose="02020603050405020304" pitchFamily="18" charset="0"/>
              <a:cs typeface="Times New Roman" panose="02020603050405020304" pitchFamily="18" charset="0"/>
            </a:endParaRPr>
          </a:p>
          <a:p>
            <a:r>
              <a:rPr lang="en-US" i="1" dirty="0">
                <a:latin typeface="Times New Roman" panose="02020603050405020304" pitchFamily="18" charset="0"/>
                <a:cs typeface="Times New Roman" panose="02020603050405020304" pitchFamily="18" charset="0"/>
              </a:rPr>
              <a:t>Ex.: “Now this gentleman had a younger brother of still better appearance than himself, who had tried life as a cornet of dragoons, </a:t>
            </a:r>
            <a:r>
              <a:rPr lang="en-US" b="1" i="1" dirty="0">
                <a:latin typeface="Times New Roman" panose="02020603050405020304" pitchFamily="18" charset="0"/>
                <a:cs typeface="Times New Roman" panose="02020603050405020304" pitchFamily="18" charset="0"/>
              </a:rPr>
              <a:t>and found it a bore</a:t>
            </a:r>
            <a:r>
              <a:rPr lang="en-US" i="1" dirty="0">
                <a:latin typeface="Times New Roman" panose="02020603050405020304" pitchFamily="18" charset="0"/>
                <a:cs typeface="Times New Roman" panose="02020603050405020304" pitchFamily="18" charset="0"/>
              </a:rPr>
              <a:t>; and had afterwards tried it in the train of an English minister abroad, </a:t>
            </a:r>
            <a:r>
              <a:rPr lang="en-US" b="1" i="1" dirty="0">
                <a:latin typeface="Times New Roman" panose="02020603050405020304" pitchFamily="18" charset="0"/>
                <a:cs typeface="Times New Roman" panose="02020603050405020304" pitchFamily="18" charset="0"/>
              </a:rPr>
              <a:t>and found it a bore</a:t>
            </a:r>
            <a:r>
              <a:rPr lang="en-US" i="1" dirty="0">
                <a:latin typeface="Times New Roman" panose="02020603050405020304" pitchFamily="18" charset="0"/>
                <a:cs typeface="Times New Roman" panose="02020603050405020304" pitchFamily="18" charset="0"/>
              </a:rPr>
              <a:t>…” (Dickens)</a:t>
            </a:r>
            <a:endParaRPr lang="ru-RU" dirty="0">
              <a:latin typeface="Times New Roman" panose="02020603050405020304" pitchFamily="18" charset="0"/>
              <a:cs typeface="Times New Roman" panose="02020603050405020304" pitchFamily="18" charset="0"/>
            </a:endParaRPr>
          </a:p>
          <a:p>
            <a:r>
              <a:rPr lang="en-US" i="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Epiphora</a:t>
            </a:r>
            <a:r>
              <a:rPr lang="en-US" dirty="0">
                <a:latin typeface="Times New Roman" panose="02020603050405020304" pitchFamily="18" charset="0"/>
                <a:cs typeface="Times New Roman" panose="02020603050405020304" pitchFamily="18" charset="0"/>
              </a:rPr>
              <a:t> contributes to rhythmical regularity of speech, making prose resemble poetry.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It </a:t>
            </a:r>
            <a:r>
              <a:rPr lang="en-US" dirty="0">
                <a:latin typeface="Times New Roman" panose="02020603050405020304" pitchFamily="18" charset="0"/>
                <a:cs typeface="Times New Roman" panose="02020603050405020304" pitchFamily="18" charset="0"/>
              </a:rPr>
              <a:t>may be combined with anaphora and parallelism. </a:t>
            </a:r>
            <a:endParaRPr lang="ru-RU" dirty="0">
              <a:latin typeface="Times New Roman" panose="02020603050405020304" pitchFamily="18" charset="0"/>
              <a:cs typeface="Times New Roman" panose="02020603050405020304" pitchFamily="18" charset="0"/>
            </a:endParaRPr>
          </a:p>
          <a:p>
            <a:r>
              <a:rPr lang="en-US" b="1" dirty="0" smtClean="0">
                <a:latin typeface="Times New Roman" panose="02020603050405020304" pitchFamily="18" charset="0"/>
                <a:cs typeface="Times New Roman" panose="02020603050405020304" pitchFamily="18" charset="0"/>
              </a:rPr>
              <a:t>The </a:t>
            </a:r>
            <a:r>
              <a:rPr lang="en-US" b="1" dirty="0">
                <a:latin typeface="Times New Roman" panose="02020603050405020304" pitchFamily="18" charset="0"/>
                <a:cs typeface="Times New Roman" panose="02020603050405020304" pitchFamily="18" charset="0"/>
              </a:rPr>
              <a:t>main function </a:t>
            </a:r>
            <a:r>
              <a:rPr lang="en-US" dirty="0">
                <a:latin typeface="Times New Roman" panose="02020603050405020304" pitchFamily="18" charset="0"/>
                <a:cs typeface="Times New Roman" panose="02020603050405020304" pitchFamily="18" charset="0"/>
              </a:rPr>
              <a:t>of </a:t>
            </a:r>
            <a:r>
              <a:rPr lang="en-US" dirty="0" err="1">
                <a:latin typeface="Times New Roman" panose="02020603050405020304" pitchFamily="18" charset="0"/>
                <a:cs typeface="Times New Roman" panose="02020603050405020304" pitchFamily="18" charset="0"/>
              </a:rPr>
              <a:t>epiphora</a:t>
            </a:r>
            <a:r>
              <a:rPr lang="en-US" dirty="0">
                <a:latin typeface="Times New Roman" panose="02020603050405020304" pitchFamily="18" charset="0"/>
                <a:cs typeface="Times New Roman" panose="02020603050405020304" pitchFamily="18" charset="0"/>
              </a:rPr>
              <a:t> is to add stress to the final words of the sentence. </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91475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Framing</a:t>
            </a: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251520" y="1124744"/>
            <a:ext cx="8640960" cy="5616624"/>
          </a:xfrm>
        </p:spPr>
        <p:txBody>
          <a:bodyPr>
            <a:normAutofit/>
          </a:bodyPr>
          <a:lstStyle/>
          <a:p>
            <a:r>
              <a:rPr lang="en-US" b="1" dirty="0" smtClean="0">
                <a:latin typeface="Times New Roman" panose="02020603050405020304" pitchFamily="18" charset="0"/>
                <a:cs typeface="Times New Roman" panose="02020603050405020304" pitchFamily="18" charset="0"/>
              </a:rPr>
              <a:t>Framing</a:t>
            </a:r>
            <a:r>
              <a:rPr lang="en-US" i="1"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is a particular kind of repetition in which the two repeated elements occupy the most prominent positions – the initial and the final, i.e. the beginning of the sentence is repeated in the end, thus forming the "frame" for the non-repeated part of the sentence (utterance) – </a:t>
            </a:r>
            <a:endParaRPr lang="en-US" dirty="0" smtClean="0">
              <a:latin typeface="Times New Roman" panose="02020603050405020304" pitchFamily="18" charset="0"/>
              <a:cs typeface="Times New Roman" panose="02020603050405020304" pitchFamily="18" charset="0"/>
            </a:endParaRPr>
          </a:p>
          <a:p>
            <a:r>
              <a:rPr lang="en-US" i="1" dirty="0" smtClean="0">
                <a:latin typeface="Times New Roman" panose="02020603050405020304" pitchFamily="18" charset="0"/>
                <a:cs typeface="Times New Roman" panose="02020603050405020304" pitchFamily="18" charset="0"/>
              </a:rPr>
              <a:t>Ex</a:t>
            </a:r>
            <a:r>
              <a:rPr lang="en-US" i="1" dirty="0">
                <a:latin typeface="Times New Roman" panose="02020603050405020304" pitchFamily="18" charset="0"/>
                <a:cs typeface="Times New Roman" panose="02020603050405020304" pitchFamily="18" charset="0"/>
              </a:rPr>
              <a:t>.: “</a:t>
            </a:r>
            <a:r>
              <a:rPr lang="en-US" b="1" i="1" dirty="0">
                <a:latin typeface="Times New Roman" panose="02020603050405020304" pitchFamily="18" charset="0"/>
                <a:cs typeface="Times New Roman" panose="02020603050405020304" pitchFamily="18" charset="0"/>
              </a:rPr>
              <a:t>Never wonder</a:t>
            </a:r>
            <a:r>
              <a:rPr lang="en-US" i="1" dirty="0">
                <a:latin typeface="Times New Roman" panose="02020603050405020304" pitchFamily="18" charset="0"/>
                <a:cs typeface="Times New Roman" panose="02020603050405020304" pitchFamily="18" charset="0"/>
              </a:rPr>
              <a:t>. By means of addition, subtraction, multiplication and division, settle everything somehow, and </a:t>
            </a:r>
            <a:r>
              <a:rPr lang="en-US" b="1" i="1" dirty="0">
                <a:latin typeface="Times New Roman" panose="02020603050405020304" pitchFamily="18" charset="0"/>
                <a:cs typeface="Times New Roman" panose="02020603050405020304" pitchFamily="18" charset="0"/>
              </a:rPr>
              <a:t>never wonder</a:t>
            </a:r>
            <a:r>
              <a:rPr lang="en-US" i="1" dirty="0">
                <a:latin typeface="Times New Roman" panose="02020603050405020304" pitchFamily="18" charset="0"/>
                <a:cs typeface="Times New Roman" panose="02020603050405020304" pitchFamily="18" charset="0"/>
              </a:rPr>
              <a:t>” (Dickens). </a:t>
            </a:r>
            <a:endParaRPr lang="en-US" i="1" dirty="0" smtClean="0">
              <a:latin typeface="Times New Roman" panose="02020603050405020304" pitchFamily="18" charset="0"/>
              <a:cs typeface="Times New Roman" panose="02020603050405020304" pitchFamily="18" charset="0"/>
            </a:endParaRPr>
          </a:p>
          <a:p>
            <a:r>
              <a:rPr lang="en-US" b="1" dirty="0" smtClean="0">
                <a:latin typeface="Times New Roman" panose="02020603050405020304" pitchFamily="18" charset="0"/>
                <a:cs typeface="Times New Roman" panose="02020603050405020304" pitchFamily="18" charset="0"/>
              </a:rPr>
              <a:t>The </a:t>
            </a:r>
            <a:r>
              <a:rPr lang="en-US" b="1" dirty="0">
                <a:latin typeface="Times New Roman" panose="02020603050405020304" pitchFamily="18" charset="0"/>
                <a:cs typeface="Times New Roman" panose="02020603050405020304" pitchFamily="18" charset="0"/>
              </a:rPr>
              <a:t>function of framing </a:t>
            </a:r>
            <a:r>
              <a:rPr lang="en-US" dirty="0">
                <a:latin typeface="Times New Roman" panose="02020603050405020304" pitchFamily="18" charset="0"/>
                <a:cs typeface="Times New Roman" panose="02020603050405020304" pitchFamily="18" charset="0"/>
              </a:rPr>
              <a:t>is to elucidate the notion mentioned in the beginning of the sentence.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Between </a:t>
            </a:r>
            <a:r>
              <a:rPr lang="en-US" dirty="0">
                <a:latin typeface="Times New Roman" panose="02020603050405020304" pitchFamily="18" charset="0"/>
                <a:cs typeface="Times New Roman" panose="02020603050405020304" pitchFamily="18" charset="0"/>
              </a:rPr>
              <a:t>two appearances of the repeated unit there comes the developing middle part of the sentence which explains and clarifies what was introduced in the beginning, so that by the time it is used for the second time its semantics is concretized and specified.</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99155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94122"/>
          </a:xfrm>
        </p:spPr>
        <p:txBody>
          <a:bodyPr>
            <a:normAutofit fontScale="90000"/>
          </a:bodyPr>
          <a:lstStyle/>
          <a:p>
            <a:r>
              <a:rPr lang="en-US" b="1" dirty="0">
                <a:latin typeface="Times New Roman" panose="02020603050405020304" pitchFamily="18" charset="0"/>
                <a:cs typeface="Times New Roman" panose="02020603050405020304" pitchFamily="18" charset="0"/>
              </a:rPr>
              <a:t>Anadiplosis (linking or reduplication or catch repetition)</a:t>
            </a: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57200" y="1412776"/>
            <a:ext cx="8229600" cy="5256584"/>
          </a:xfrm>
        </p:spPr>
        <p:txBody>
          <a:bodyPr>
            <a:normAutofit/>
          </a:bodyPr>
          <a:lstStyle/>
          <a:p>
            <a:r>
              <a:rPr lang="en-US" b="1" dirty="0" smtClean="0">
                <a:latin typeface="Times New Roman" panose="02020603050405020304" pitchFamily="18" charset="0"/>
                <a:cs typeface="Times New Roman" panose="02020603050405020304" pitchFamily="18" charset="0"/>
              </a:rPr>
              <a:t>Anadiplosis </a:t>
            </a:r>
            <a:r>
              <a:rPr lang="en-US" dirty="0" smtClean="0">
                <a:latin typeface="Times New Roman" panose="02020603050405020304" pitchFamily="18" charset="0"/>
                <a:cs typeface="Times New Roman" panose="02020603050405020304" pitchFamily="18" charset="0"/>
              </a:rPr>
              <a:t>is </a:t>
            </a:r>
            <a:r>
              <a:rPr lang="en-US" dirty="0">
                <a:latin typeface="Times New Roman" panose="02020603050405020304" pitchFamily="18" charset="0"/>
                <a:cs typeface="Times New Roman" panose="02020603050405020304" pitchFamily="18" charset="0"/>
              </a:rPr>
              <a:t>the repetition a word or a phrase at the juncture of two sentences or clauses.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A </a:t>
            </a:r>
            <a:r>
              <a:rPr lang="en-US" dirty="0">
                <a:latin typeface="Times New Roman" panose="02020603050405020304" pitchFamily="18" charset="0"/>
                <a:cs typeface="Times New Roman" panose="02020603050405020304" pitchFamily="18" charset="0"/>
              </a:rPr>
              <a:t>word or a phrase is taken from the previous statement and repeated at the beginning of the next one to emphasize the idea or to throw up a new light on </a:t>
            </a:r>
            <a:r>
              <a:rPr lang="en-US" dirty="0" smtClean="0">
                <a:latin typeface="Times New Roman" panose="02020603050405020304" pitchFamily="18" charset="0"/>
                <a:cs typeface="Times New Roman" panose="02020603050405020304" pitchFamily="18" charset="0"/>
              </a:rPr>
              <a:t>it.</a:t>
            </a:r>
          </a:p>
          <a:p>
            <a:r>
              <a:rPr lang="en-US" i="1" dirty="0" smtClean="0">
                <a:latin typeface="Times New Roman" panose="02020603050405020304" pitchFamily="18" charset="0"/>
                <a:cs typeface="Times New Roman" panose="02020603050405020304" pitchFamily="18" charset="0"/>
              </a:rPr>
              <a:t>Ex</a:t>
            </a:r>
            <a:r>
              <a:rPr lang="en-US" i="1" dirty="0">
                <a:latin typeface="Times New Roman" panose="02020603050405020304" pitchFamily="18" charset="0"/>
                <a:cs typeface="Times New Roman" panose="02020603050405020304" pitchFamily="18" charset="0"/>
              </a:rPr>
              <a:t>.: “With </a:t>
            </a:r>
            <a:r>
              <a:rPr lang="en-US" i="1" dirty="0" err="1">
                <a:latin typeface="Times New Roman" panose="02020603050405020304" pitchFamily="18" charset="0"/>
                <a:cs typeface="Times New Roman" panose="02020603050405020304" pitchFamily="18" charset="0"/>
              </a:rPr>
              <a:t>Bewick</a:t>
            </a:r>
            <a:r>
              <a:rPr lang="en-US" i="1" dirty="0">
                <a:latin typeface="Times New Roman" panose="02020603050405020304" pitchFamily="18" charset="0"/>
                <a:cs typeface="Times New Roman" panose="02020603050405020304" pitchFamily="18" charset="0"/>
              </a:rPr>
              <a:t> on my knee, I was then </a:t>
            </a:r>
            <a:r>
              <a:rPr lang="en-US" b="1" i="1" dirty="0">
                <a:latin typeface="Times New Roman" panose="02020603050405020304" pitchFamily="18" charset="0"/>
                <a:cs typeface="Times New Roman" panose="02020603050405020304" pitchFamily="18" charset="0"/>
              </a:rPr>
              <a:t>happy</a:t>
            </a:r>
            <a:r>
              <a:rPr lang="en-US" i="1" dirty="0">
                <a:latin typeface="Times New Roman" panose="02020603050405020304" pitchFamily="18" charset="0"/>
                <a:cs typeface="Times New Roman" panose="02020603050405020304" pitchFamily="18" charset="0"/>
              </a:rPr>
              <a:t>; </a:t>
            </a:r>
            <a:r>
              <a:rPr lang="en-US" b="1" i="1" dirty="0">
                <a:latin typeface="Times New Roman" panose="02020603050405020304" pitchFamily="18" charset="0"/>
                <a:cs typeface="Times New Roman" panose="02020603050405020304" pitchFamily="18" charset="0"/>
              </a:rPr>
              <a:t>happy</a:t>
            </a:r>
            <a:r>
              <a:rPr lang="en-US" i="1" dirty="0">
                <a:latin typeface="Times New Roman" panose="02020603050405020304" pitchFamily="18" charset="0"/>
                <a:cs typeface="Times New Roman" panose="02020603050405020304" pitchFamily="18" charset="0"/>
              </a:rPr>
              <a:t> at least in my way.” (</a:t>
            </a:r>
            <a:r>
              <a:rPr lang="en-US" i="1" dirty="0" err="1">
                <a:latin typeface="Times New Roman" panose="02020603050405020304" pitchFamily="18" charset="0"/>
                <a:cs typeface="Times New Roman" panose="02020603050405020304" pitchFamily="18" charset="0"/>
              </a:rPr>
              <a:t>Brontë</a:t>
            </a:r>
            <a:r>
              <a:rPr lang="en-US" i="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As </a:t>
            </a:r>
            <a:r>
              <a:rPr lang="en-US" dirty="0">
                <a:latin typeface="Times New Roman" panose="02020603050405020304" pitchFamily="18" charset="0"/>
                <a:cs typeface="Times New Roman" panose="02020603050405020304" pitchFamily="18" charset="0"/>
              </a:rPr>
              <a:t>you can see, repetition is a powerful means of emphasis.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Besides</a:t>
            </a:r>
            <a:r>
              <a:rPr lang="en-US" dirty="0">
                <a:latin typeface="Times New Roman" panose="02020603050405020304" pitchFamily="18" charset="0"/>
                <a:cs typeface="Times New Roman" panose="02020603050405020304" pitchFamily="18" charset="0"/>
              </a:rPr>
              <a:t>, repetition adds rhythm and balance to the utterance.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44322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850106"/>
          </a:xfrm>
        </p:spPr>
        <p:txBody>
          <a:bodyPr/>
          <a:lstStyle/>
          <a:p>
            <a:r>
              <a:rPr lang="en-US" b="1" dirty="0">
                <a:latin typeface="Times New Roman" panose="02020603050405020304" pitchFamily="18" charset="0"/>
                <a:cs typeface="Times New Roman" panose="02020603050405020304" pitchFamily="18" charset="0"/>
              </a:rPr>
              <a:t>Chiasmus</a:t>
            </a: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57200" y="1196752"/>
            <a:ext cx="8229600" cy="5184576"/>
          </a:xfrm>
        </p:spPr>
        <p:txBody>
          <a:bodyPr>
            <a:normAutofit/>
          </a:bodyPr>
          <a:lstStyle/>
          <a:p>
            <a:r>
              <a:rPr lang="en-US" dirty="0" smtClean="0">
                <a:latin typeface="Times New Roman" panose="02020603050405020304" pitchFamily="18" charset="0"/>
                <a:cs typeface="Times New Roman" panose="02020603050405020304" pitchFamily="18" charset="0"/>
              </a:rPr>
              <a:t>It </a:t>
            </a:r>
            <a:r>
              <a:rPr lang="en-US" dirty="0">
                <a:latin typeface="Times New Roman" panose="02020603050405020304" pitchFamily="18" charset="0"/>
                <a:cs typeface="Times New Roman" panose="02020603050405020304" pitchFamily="18" charset="0"/>
              </a:rPr>
              <a:t>is </a:t>
            </a:r>
            <a:r>
              <a:rPr lang="en-US" dirty="0" smtClean="0">
                <a:latin typeface="Times New Roman" panose="02020603050405020304" pitchFamily="18" charset="0"/>
                <a:cs typeface="Times New Roman" panose="02020603050405020304" pitchFamily="18" charset="0"/>
              </a:rPr>
              <a:t>when the </a:t>
            </a:r>
            <a:r>
              <a:rPr lang="en-US" dirty="0">
                <a:latin typeface="Times New Roman" panose="02020603050405020304" pitchFamily="18" charset="0"/>
                <a:cs typeface="Times New Roman" panose="02020603050405020304" pitchFamily="18" charset="0"/>
              </a:rPr>
              <a:t>second part of a chiasmus is, in fact, inversion of the first construction.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It </a:t>
            </a:r>
            <a:r>
              <a:rPr lang="en-US" dirty="0">
                <a:latin typeface="Times New Roman" panose="02020603050405020304" pitchFamily="18" charset="0"/>
                <a:cs typeface="Times New Roman" panose="02020603050405020304" pitchFamily="18" charset="0"/>
              </a:rPr>
              <a:t>can be the word order that is reversed, or the sequence of the main and subordinate clauses, or the form and the meaning of the statement.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Thus</a:t>
            </a:r>
            <a:r>
              <a:rPr lang="en-US" dirty="0">
                <a:latin typeface="Times New Roman" panose="02020603050405020304" pitchFamily="18" charset="0"/>
                <a:cs typeface="Times New Roman" panose="02020603050405020304" pitchFamily="18" charset="0"/>
              </a:rPr>
              <a:t>, if the first sentence (clause) has a direct word order, the second one will have it inverted: </a:t>
            </a:r>
            <a:endParaRPr lang="ru-RU" dirty="0">
              <a:latin typeface="Times New Roman" panose="02020603050405020304" pitchFamily="18" charset="0"/>
              <a:cs typeface="Times New Roman" panose="02020603050405020304" pitchFamily="18" charset="0"/>
            </a:endParaRPr>
          </a:p>
          <a:p>
            <a:r>
              <a:rPr lang="en-US" i="1" dirty="0">
                <a:latin typeface="Times New Roman" panose="02020603050405020304" pitchFamily="18" charset="0"/>
                <a:cs typeface="Times New Roman" panose="02020603050405020304" pitchFamily="18" charset="0"/>
              </a:rPr>
              <a:t>Ex: “The jail might have been the infirmary, the infirmary might have been the jail.” (Dickens)</a:t>
            </a:r>
            <a:endParaRPr lang="ru-RU" dirty="0">
              <a:latin typeface="Times New Roman" panose="02020603050405020304" pitchFamily="18" charset="0"/>
              <a:cs typeface="Times New Roman" panose="02020603050405020304" pitchFamily="18" charset="0"/>
            </a:endParaRPr>
          </a:p>
          <a:p>
            <a:r>
              <a:rPr lang="en-US" i="1" dirty="0" smtClean="0">
                <a:latin typeface="Times New Roman" panose="02020603050405020304" pitchFamily="18" charset="0"/>
                <a:cs typeface="Times New Roman" panose="02020603050405020304" pitchFamily="18" charset="0"/>
              </a:rPr>
              <a:t>She </a:t>
            </a:r>
            <a:r>
              <a:rPr lang="en-US" i="1" dirty="0">
                <a:latin typeface="Times New Roman" panose="02020603050405020304" pitchFamily="18" charset="0"/>
                <a:cs typeface="Times New Roman" panose="02020603050405020304" pitchFamily="18" charset="0"/>
              </a:rPr>
              <a:t>said nothing, there was nothing to say.  </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37966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latin typeface="Times New Roman" panose="02020603050405020304" pitchFamily="18" charset="0"/>
                <a:cs typeface="Times New Roman" panose="02020603050405020304" pitchFamily="18" charset="0"/>
              </a:rPr>
              <a:t>Synonymic repetition (or the repetition of idea)</a:t>
            </a: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fontScale="92500" lnSpcReduction="10000"/>
          </a:bodyPr>
          <a:lstStyle/>
          <a:p>
            <a:r>
              <a:rPr lang="en-US" b="1" dirty="0">
                <a:latin typeface="Times New Roman" panose="02020603050405020304" pitchFamily="18" charset="0"/>
                <a:cs typeface="Times New Roman" panose="02020603050405020304" pitchFamily="18" charset="0"/>
              </a:rPr>
              <a:t>Synonymic repetition </a:t>
            </a:r>
            <a:r>
              <a:rPr lang="en-US" dirty="0" smtClean="0">
                <a:latin typeface="Times New Roman" panose="02020603050405020304" pitchFamily="18" charset="0"/>
                <a:cs typeface="Times New Roman" panose="02020603050405020304" pitchFamily="18" charset="0"/>
              </a:rPr>
              <a:t>is </a:t>
            </a:r>
            <a:r>
              <a:rPr lang="en-US" dirty="0">
                <a:latin typeface="Times New Roman" panose="02020603050405020304" pitchFamily="18" charset="0"/>
                <a:cs typeface="Times New Roman" panose="02020603050405020304" pitchFamily="18" charset="0"/>
              </a:rPr>
              <a:t>the repetition of the same idea by using synonymous words or phrases which by adding a slightly different nuance of meaning intensify the impact of the utterance.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It </a:t>
            </a:r>
            <a:r>
              <a:rPr lang="en-US" dirty="0">
                <a:latin typeface="Times New Roman" panose="02020603050405020304" pitchFamily="18" charset="0"/>
                <a:cs typeface="Times New Roman" panose="02020603050405020304" pitchFamily="18" charset="0"/>
              </a:rPr>
              <a:t>can be used to foreground the idea without actually repeating the words.</a:t>
            </a:r>
            <a:endParaRPr lang="ru-RU"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Ex.: </a:t>
            </a:r>
            <a:r>
              <a:rPr lang="en-US" sz="1500" i="1" dirty="0" smtClean="0"/>
              <a:t>It </a:t>
            </a:r>
            <a:r>
              <a:rPr lang="en-US" sz="1500" i="1" dirty="0"/>
              <a:t>was a clear starry night, and not a cloud was to be seen”</a:t>
            </a:r>
            <a:endParaRPr lang="en-US" sz="1500" dirty="0"/>
          </a:p>
          <a:p>
            <a:r>
              <a:rPr lang="en-US" sz="1500" i="1" dirty="0"/>
              <a:t>e.g. He was the only survivor: no one else was saved</a:t>
            </a:r>
            <a:endParaRPr lang="en-US" sz="1500" dirty="0"/>
          </a:p>
          <a:p>
            <a:r>
              <a:rPr lang="en-US" dirty="0" smtClean="0">
                <a:latin typeface="Times New Roman" panose="02020603050405020304" pitchFamily="18" charset="0"/>
                <a:cs typeface="Times New Roman" panose="02020603050405020304" pitchFamily="18" charset="0"/>
              </a:rPr>
              <a:t>Here </a:t>
            </a:r>
            <a:r>
              <a:rPr lang="en-US" dirty="0">
                <a:latin typeface="Times New Roman" panose="02020603050405020304" pitchFamily="18" charset="0"/>
                <a:cs typeface="Times New Roman" panose="02020603050405020304" pitchFamily="18" charset="0"/>
              </a:rPr>
              <a:t>the meaning of the words </a:t>
            </a:r>
            <a:r>
              <a:rPr lang="en-US" i="1" dirty="0">
                <a:latin typeface="Times New Roman" panose="02020603050405020304" pitchFamily="18" charset="0"/>
                <a:cs typeface="Times New Roman" panose="02020603050405020304" pitchFamily="18" charset="0"/>
              </a:rPr>
              <a:t>“capital punishments”</a:t>
            </a:r>
            <a:r>
              <a:rPr lang="en-US" dirty="0">
                <a:latin typeface="Times New Roman" panose="02020603050405020304" pitchFamily="18" charset="0"/>
                <a:cs typeface="Times New Roman" panose="02020603050405020304" pitchFamily="18" charset="0"/>
              </a:rPr>
              <a:t> and </a:t>
            </a:r>
            <a:r>
              <a:rPr lang="en-US" i="1" dirty="0">
                <a:latin typeface="Times New Roman" panose="02020603050405020304" pitchFamily="18" charset="0"/>
                <a:cs typeface="Times New Roman" panose="02020603050405020304" pitchFamily="18" charset="0"/>
              </a:rPr>
              <a:t>“statutes”</a:t>
            </a:r>
            <a:r>
              <a:rPr lang="en-US" dirty="0">
                <a:latin typeface="Times New Roman" panose="02020603050405020304" pitchFamily="18" charset="0"/>
                <a:cs typeface="Times New Roman" panose="02020603050405020304" pitchFamily="18" charset="0"/>
              </a:rPr>
              <a:t> is repeated in the next sentence by the contextual synonyms </a:t>
            </a:r>
            <a:r>
              <a:rPr lang="en-US" i="1" dirty="0">
                <a:latin typeface="Times New Roman" panose="02020603050405020304" pitchFamily="18" charset="0"/>
                <a:cs typeface="Times New Roman" panose="02020603050405020304" pitchFamily="18" charset="0"/>
              </a:rPr>
              <a:t>“blood”</a:t>
            </a:r>
            <a:r>
              <a:rPr lang="en-US" dirty="0">
                <a:latin typeface="Times New Roman" panose="02020603050405020304" pitchFamily="18" charset="0"/>
                <a:cs typeface="Times New Roman" panose="02020603050405020304" pitchFamily="18" charset="0"/>
              </a:rPr>
              <a:t> and </a:t>
            </a:r>
            <a:r>
              <a:rPr lang="en-US" i="1" dirty="0">
                <a:latin typeface="Times New Roman" panose="02020603050405020304" pitchFamily="18" charset="0"/>
                <a:cs typeface="Times New Roman" panose="02020603050405020304" pitchFamily="18" charset="0"/>
              </a:rPr>
              <a:t>“penal code”</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en-US" i="1" dirty="0">
                <a:latin typeface="Times New Roman" panose="02020603050405020304" pitchFamily="18" charset="0"/>
                <a:cs typeface="Times New Roman" panose="02020603050405020304" pitchFamily="18" charset="0"/>
              </a:rPr>
              <a:t>   Ex.: You </a:t>
            </a:r>
            <a:r>
              <a:rPr lang="en-US" b="1" i="1" dirty="0">
                <a:latin typeface="Times New Roman" panose="02020603050405020304" pitchFamily="18" charset="0"/>
                <a:cs typeface="Times New Roman" panose="02020603050405020304" pitchFamily="18" charset="0"/>
              </a:rPr>
              <a:t>undercut, sinful, insidious</a:t>
            </a:r>
            <a:r>
              <a:rPr lang="en-US" i="1" dirty="0">
                <a:latin typeface="Times New Roman" panose="02020603050405020304" pitchFamily="18" charset="0"/>
                <a:cs typeface="Times New Roman" panose="02020603050405020304" pitchFamily="18" charset="0"/>
              </a:rPr>
              <a:t> hog. (</a:t>
            </a:r>
            <a:r>
              <a:rPr lang="en-US" i="1" dirty="0" err="1">
                <a:latin typeface="Times New Roman" panose="02020603050405020304" pitchFamily="18" charset="0"/>
                <a:cs typeface="Times New Roman" panose="02020603050405020304" pitchFamily="18" charset="0"/>
              </a:rPr>
              <a:t>O’Henry</a:t>
            </a:r>
            <a:r>
              <a:rPr lang="en-US" i="1"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r>
              <a:rPr lang="en-US" b="1" dirty="0" smtClean="0">
                <a:latin typeface="Times New Roman" panose="02020603050405020304" pitchFamily="18" charset="0"/>
                <a:cs typeface="Times New Roman" panose="02020603050405020304" pitchFamily="18" charset="0"/>
              </a:rPr>
              <a:t>Synonymic </a:t>
            </a:r>
            <a:r>
              <a:rPr lang="en-US" b="1" dirty="0">
                <a:latin typeface="Times New Roman" panose="02020603050405020304" pitchFamily="18" charset="0"/>
                <a:cs typeface="Times New Roman" panose="02020603050405020304" pitchFamily="18" charset="0"/>
              </a:rPr>
              <a:t>repetition </a:t>
            </a:r>
            <a:r>
              <a:rPr lang="en-US" dirty="0">
                <a:latin typeface="Times New Roman" panose="02020603050405020304" pitchFamily="18" charset="0"/>
                <a:cs typeface="Times New Roman" panose="02020603050405020304" pitchFamily="18" charset="0"/>
              </a:rPr>
              <a:t>can be unnecessary </a:t>
            </a:r>
            <a:r>
              <a:rPr lang="en-US" dirty="0" smtClean="0">
                <a:latin typeface="Times New Roman" panose="02020603050405020304" pitchFamily="18" charset="0"/>
                <a:cs typeface="Times New Roman" panose="02020603050405020304" pitchFamily="18" charset="0"/>
              </a:rPr>
              <a:t>repetition </a:t>
            </a:r>
            <a:r>
              <a:rPr lang="en-US" dirty="0">
                <a:latin typeface="Times New Roman" panose="02020603050405020304" pitchFamily="18" charset="0"/>
                <a:cs typeface="Times New Roman" panose="02020603050405020304" pitchFamily="18" charset="0"/>
              </a:rPr>
              <a:t>of idea</a:t>
            </a:r>
            <a:r>
              <a:rPr lang="en-US" i="1" dirty="0">
                <a:latin typeface="Times New Roman" panose="02020603050405020304" pitchFamily="18" charset="0"/>
                <a:cs typeface="Times New Roman" panose="02020603050405020304" pitchFamily="18" charset="0"/>
              </a:rPr>
              <a:t>. </a:t>
            </a:r>
            <a:endParaRPr lang="en-US" i="1" dirty="0" smtClean="0">
              <a:latin typeface="Times New Roman" panose="02020603050405020304" pitchFamily="18" charset="0"/>
              <a:cs typeface="Times New Roman" panose="02020603050405020304" pitchFamily="18" charset="0"/>
            </a:endParaRPr>
          </a:p>
          <a:p>
            <a:r>
              <a:rPr lang="en-US" i="1" dirty="0" smtClean="0">
                <a:latin typeface="Times New Roman" panose="02020603050405020304" pitchFamily="18" charset="0"/>
                <a:cs typeface="Times New Roman" panose="02020603050405020304" pitchFamily="18" charset="0"/>
              </a:rPr>
              <a:t>Ex</a:t>
            </a:r>
            <a:r>
              <a:rPr lang="en-US" i="1" dirty="0">
                <a:latin typeface="Times New Roman" panose="02020603050405020304" pitchFamily="18" charset="0"/>
                <a:cs typeface="Times New Roman" panose="02020603050405020304" pitchFamily="18" charset="0"/>
              </a:rPr>
              <a:t>.: I’ve got a </a:t>
            </a:r>
            <a:r>
              <a:rPr lang="en-US" b="1" i="1" dirty="0">
                <a:latin typeface="Times New Roman" panose="02020603050405020304" pitchFamily="18" charset="0"/>
                <a:cs typeface="Times New Roman" panose="02020603050405020304" pitchFamily="18" charset="0"/>
              </a:rPr>
              <a:t>house that is like a hotel</a:t>
            </a:r>
            <a:r>
              <a:rPr lang="en-US" i="1" dirty="0">
                <a:latin typeface="Times New Roman" panose="02020603050405020304" pitchFamily="18" charset="0"/>
                <a:cs typeface="Times New Roman" panose="02020603050405020304" pitchFamily="18" charset="0"/>
              </a:rPr>
              <a:t>. I mean </a:t>
            </a:r>
            <a:r>
              <a:rPr lang="en-US" b="1" i="1" dirty="0">
                <a:latin typeface="Times New Roman" panose="02020603050405020304" pitchFamily="18" charset="0"/>
                <a:cs typeface="Times New Roman" panose="02020603050405020304" pitchFamily="18" charset="0"/>
              </a:rPr>
              <a:t>a big house with many servants</a:t>
            </a:r>
            <a:r>
              <a:rPr lang="en-US" i="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3919319"/>
      </p:ext>
    </p:extLst>
  </p:cSld>
  <p:clrMapOvr>
    <a:masterClrMapping/>
  </p:clrMapOvr>
</p:sld>
</file>

<file path=ppt/theme/theme1.xml><?xml version="1.0" encoding="utf-8"?>
<a:theme xmlns:a="http://schemas.openxmlformats.org/drawingml/2006/main" name="Summer">
  <a:themeElements>
    <a:clrScheme name="Summer">
      <a:dk1>
        <a:sysClr val="windowText" lastClr="000000"/>
      </a:dk1>
      <a:lt1>
        <a:sysClr val="window" lastClr="FFFFFF"/>
      </a:lt1>
      <a:dk2>
        <a:srgbClr val="E89117"/>
      </a:dk2>
      <a:lt2>
        <a:srgbClr val="FEDD78"/>
      </a:lt2>
      <a:accent1>
        <a:srgbClr val="A1B633"/>
      </a:accent1>
      <a:accent2>
        <a:srgbClr val="C4D73F"/>
      </a:accent2>
      <a:accent3>
        <a:srgbClr val="FFCE2D"/>
      </a:accent3>
      <a:accent4>
        <a:srgbClr val="FFA600"/>
      </a:accent4>
      <a:accent5>
        <a:srgbClr val="ED5E00"/>
      </a:accent5>
      <a:accent6>
        <a:srgbClr val="C62D03"/>
      </a:accent6>
      <a:hlink>
        <a:srgbClr val="408080"/>
      </a:hlink>
      <a:folHlink>
        <a:srgbClr val="5EAEAE"/>
      </a:folHlink>
    </a:clrScheme>
    <a:fontScheme name="Summer">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ummer">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97000"/>
                <a:shade val="80000"/>
                <a:hueMod val="110000"/>
                <a:satMod val="120000"/>
              </a:schemeClr>
            </a:gs>
            <a:gs pos="100000">
              <a:schemeClr val="phClr">
                <a:shade val="60000"/>
                <a:hueMod val="40000"/>
                <a:satMod val="120000"/>
                <a:lumMod val="103000"/>
              </a:schemeClr>
            </a:gs>
          </a:gsLst>
          <a:lin ang="5400000" scaled="1"/>
        </a:gradFill>
        <a:gradFill rotWithShape="1">
          <a:gsLst>
            <a:gs pos="0">
              <a:schemeClr val="phClr">
                <a:tint val="97000"/>
                <a:shade val="80000"/>
                <a:hueMod val="110000"/>
                <a:satMod val="130000"/>
                <a:lumMod val="100000"/>
              </a:schemeClr>
            </a:gs>
            <a:gs pos="100000">
              <a:schemeClr val="phClr">
                <a:shade val="60000"/>
                <a:hueMod val="40000"/>
                <a:satMod val="120000"/>
                <a:lumMod val="103000"/>
              </a:schemeClr>
            </a:gs>
          </a:gsLst>
          <a:path path="circle">
            <a:fillToRect l="50000" t="5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TM01972873[[fn=Лето]]</Template>
  <TotalTime>21</TotalTime>
  <Words>1288</Words>
  <Application>Microsoft Office PowerPoint</Application>
  <PresentationFormat>Экран (4:3)</PresentationFormat>
  <Paragraphs>76</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Summer</vt:lpstr>
      <vt:lpstr>SYNTACTICAL STYLISTIC DEVICES BASED ON REPETITION </vt:lpstr>
      <vt:lpstr>Outline: </vt:lpstr>
      <vt:lpstr>Repetition. </vt:lpstr>
      <vt:lpstr>Презентация PowerPoint</vt:lpstr>
      <vt:lpstr>Epiphora:</vt:lpstr>
      <vt:lpstr>Framing</vt:lpstr>
      <vt:lpstr>Anadiplosis (linking or reduplication or catch repetition)</vt:lpstr>
      <vt:lpstr>Chiasmus</vt:lpstr>
      <vt:lpstr>Synonymic repetition (or the repetition of idea)</vt:lpstr>
      <vt:lpstr>Syntactical tautology (or grammatical prolepsis)</vt:lpstr>
      <vt:lpstr>Презентация PowerPoint</vt:lpstr>
      <vt:lpstr>END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SYNTACTICAL STYLISTIC DEVICES BASED ON REPETITION </dc:title>
  <dc:creator>user</dc:creator>
  <cp:lastModifiedBy>user</cp:lastModifiedBy>
  <cp:revision>4</cp:revision>
  <dcterms:created xsi:type="dcterms:W3CDTF">2020-03-21T10:36:12Z</dcterms:created>
  <dcterms:modified xsi:type="dcterms:W3CDTF">2020-04-12T18:32:52Z</dcterms:modified>
</cp:coreProperties>
</file>